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46" r:id="rId2"/>
    <p:sldId id="449" r:id="rId3"/>
    <p:sldId id="447" r:id="rId4"/>
    <p:sldId id="448" r:id="rId5"/>
    <p:sldId id="453" r:id="rId6"/>
    <p:sldId id="495" r:id="rId7"/>
    <p:sldId id="496" r:id="rId8"/>
    <p:sldId id="497" r:id="rId9"/>
    <p:sldId id="498" r:id="rId10"/>
    <p:sldId id="454" r:id="rId11"/>
    <p:sldId id="464" r:id="rId12"/>
    <p:sldId id="462" r:id="rId13"/>
    <p:sldId id="463" r:id="rId14"/>
    <p:sldId id="502" r:id="rId15"/>
    <p:sldId id="503" r:id="rId16"/>
    <p:sldId id="455" r:id="rId17"/>
    <p:sldId id="491" r:id="rId18"/>
    <p:sldId id="488" r:id="rId19"/>
    <p:sldId id="458" r:id="rId20"/>
    <p:sldId id="456" r:id="rId21"/>
    <p:sldId id="459" r:id="rId22"/>
    <p:sldId id="460" r:id="rId23"/>
    <p:sldId id="461" r:id="rId24"/>
    <p:sldId id="465" r:id="rId25"/>
    <p:sldId id="492" r:id="rId26"/>
    <p:sldId id="493" r:id="rId27"/>
    <p:sldId id="466" r:id="rId28"/>
    <p:sldId id="489" r:id="rId29"/>
    <p:sldId id="490" r:id="rId30"/>
    <p:sldId id="467" r:id="rId31"/>
    <p:sldId id="476" r:id="rId32"/>
    <p:sldId id="474" r:id="rId33"/>
    <p:sldId id="499" r:id="rId34"/>
    <p:sldId id="500" r:id="rId35"/>
    <p:sldId id="484" r:id="rId36"/>
    <p:sldId id="504" r:id="rId37"/>
    <p:sldId id="481" r:id="rId38"/>
    <p:sldId id="482" r:id="rId39"/>
    <p:sldId id="475" r:id="rId40"/>
    <p:sldId id="501" r:id="rId41"/>
    <p:sldId id="486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58"/>
    <p:restoredTop sz="94674"/>
  </p:normalViewPr>
  <p:slideViewPr>
    <p:cSldViewPr snapToGrid="0" snapToObjects="1">
      <p:cViewPr varScale="1">
        <p:scale>
          <a:sx n="113" d="100"/>
          <a:sy n="113" d="100"/>
        </p:scale>
        <p:origin x="2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00.png>
</file>

<file path=ppt/media/image11.jpe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jpeg>
</file>

<file path=ppt/media/image18.jpeg>
</file>

<file path=ppt/media/image19.jpeg>
</file>

<file path=ppt/media/image19.png>
</file>

<file path=ppt/media/image2.tiff>
</file>

<file path=ppt/media/image20.jpeg>
</file>

<file path=ppt/media/image21.png>
</file>

<file path=ppt/media/image210.png>
</file>

<file path=ppt/media/image3.jpeg>
</file>

<file path=ppt/media/image4.tiff>
</file>

<file path=ppt/media/image5.jpeg>
</file>

<file path=ppt/media/image6.png>
</file>

<file path=ppt/media/image7.jpeg>
</file>

<file path=ppt/media/image8.tiff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8698A-DCB8-6146-A83D-DC7A46BB2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D8BAE1-93B7-AA43-8616-A5677492B3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FE43B-4D0E-0745-9976-FE29A035E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31A4A-4069-A54B-BAD6-7F6778C4B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3CCBD-0C2A-FD42-BE7D-648819361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5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3BE68-6958-784D-8BA0-B3C43C497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6BB71A-CE04-2449-8065-2C168E416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7922F-7178-1742-BC94-FEF59862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DC381-777E-894D-A434-22B44A381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303C0-A56F-EE4C-BDEE-524CE5EDB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98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6F2337-E6FF-6743-B906-0C73B3F969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C645A-5A0A-E646-B0EA-A5730141E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AC5D3-99F9-C042-956A-CFCF1B179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275E3-A352-8543-9C12-92BD8162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068B6-2B25-264C-AD31-446E7850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40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A5974-1AE4-7848-B786-9A8BCCEF0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5935E-A449-FF40-AE6B-061F8A77A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F8784-F0C5-4C4F-A24B-A9D3F5E87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03CCA-E247-6744-9BA7-1A7631C90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882B7-96A3-EE4F-8420-DBD155667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539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10012-F8C3-964B-9465-15DC909B5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22C3B-30E3-C74C-9E70-535FDE6D0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141D6-CF71-6E40-92D9-EC565E38D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084F7-82A3-6344-8317-743AAEFD2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0A3A5-F1D3-5D49-82E2-A822E547E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4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F1004-B2FB-A941-9584-C15797B07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93E5A-47DB-8E49-AC8C-BCEF19DE03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7CCEBD-0B5C-394D-9D7A-0ACD14EF43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B47D8-A78E-C94D-9D9B-FB95DA8E3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BBBD2-A177-274C-95D1-959BF3F0D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7965A3-B1E0-2344-AA9D-2052BB514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46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A99-E650-8C47-B435-0EC22AF26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DA560-AC14-8B4F-9731-B8989A13F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40A2F6-795D-AF40-A59C-AE8A61942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CF1A61-8218-EA4F-BF54-9137ED170B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74CD5-B8C0-AD4E-89A2-C7EC40E9E3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6742CE-B2E6-4844-8B3A-62B1D2380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45B979-9CFF-0543-AB62-A1F51AFEA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60386-7467-4B4C-8FA8-2F9B7FFFC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74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C7CC-A7FE-4C43-B28D-D463DFA5E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1FE7C-DB65-664F-9539-D910AA9D4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F63A3C-D0DD-F845-A98B-7158DF298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08173-D6D7-6B49-852B-4DBF486D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49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17336C-3569-0D45-805D-D631C2510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F5607D-CE25-E548-BB5E-D733E3604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7A98E6-1DD7-764E-A722-2E694F8C9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429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0399-0236-5F49-8403-5793E0B54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0688F-63E1-5643-977C-69835E20D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E96F00-3320-6046-B260-3E33FBBFF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A5EAF-790A-7A46-AE8C-440B1BF1F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5654D-B8CF-9A49-8035-D05428E57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B9538-8A2E-DC49-8F21-3B465F757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723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B9E9B-D458-9B41-B707-36F5C88E7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096A65-71AB-8D49-8E48-9B1510E0C5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B49167-2F56-984D-9AD9-EF789A86C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63C1E-F65E-2348-80FC-D44B21F75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CA8D7-7FA6-734C-9D7F-3614FDBD5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A5DAD-0046-EF42-8A55-E989C7730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96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C1E42B-1BEC-1442-B6BF-52D1FDD42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84F7DA-A639-634C-A1C0-A5A934FA8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E15F9-AC82-4A4D-A9F5-40A15DFCD3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FB9D7-985E-1A4F-A4DB-40ACFD29861A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12214E-CA57-8A44-A103-3D75E3845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FEA11-02D4-8946-A68D-3E2B3082A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26681-5713-1E4B-9282-77E5479AD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56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Electrochemistry = chemistry accompanied by the movement of electrons</a:t>
            </a:r>
            <a:endParaRPr lang="en-US" sz="3000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9B4681-8C45-1043-B7D2-6207C430B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440" y="987172"/>
            <a:ext cx="5543630" cy="535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973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There are lots of possible oxidation &amp; reduction half-reactions</a:t>
            </a:r>
            <a:endParaRPr lang="en-US" sz="3000" i="1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7F2C37-9987-1B4F-A789-5D132DEC9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13" y="1485783"/>
            <a:ext cx="10212729" cy="14954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470E1C-4A51-B943-85A5-287A978744BE}"/>
              </a:ext>
            </a:extLst>
          </p:cNvPr>
          <p:cNvSpPr txBox="1"/>
          <p:nvPr/>
        </p:nvSpPr>
        <p:spPr>
          <a:xfrm>
            <a:off x="405113" y="3385203"/>
            <a:ext cx="53320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LcPeriod"/>
            </a:pPr>
            <a:r>
              <a:rPr lang="en-US" sz="2400" dirty="0"/>
              <a:t>is a …</a:t>
            </a:r>
            <a:endParaRPr lang="en-US" sz="2400" b="1" dirty="0"/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44236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There are lots of possible oxidation &amp; reduction half-reactions</a:t>
            </a:r>
            <a:endParaRPr lang="en-US" sz="3000" i="1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7F2C37-9987-1B4F-A789-5D132DEC9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13" y="1485783"/>
            <a:ext cx="10212729" cy="14954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470E1C-4A51-B943-85A5-287A978744BE}"/>
              </a:ext>
            </a:extLst>
          </p:cNvPr>
          <p:cNvSpPr txBox="1"/>
          <p:nvPr/>
        </p:nvSpPr>
        <p:spPr>
          <a:xfrm>
            <a:off x="405113" y="3385203"/>
            <a:ext cx="53320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LcPeriod"/>
            </a:pPr>
            <a:r>
              <a:rPr lang="en-US" sz="2400" dirty="0"/>
              <a:t>is a </a:t>
            </a:r>
            <a:r>
              <a:rPr lang="en-US" sz="2400" b="1" dirty="0"/>
              <a:t>reduction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18540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There are lots of possible oxidation &amp; reduction half-reactions</a:t>
            </a:r>
            <a:endParaRPr lang="en-US" sz="3000" i="1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7F2C37-9987-1B4F-A789-5D132DEC9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13" y="1485783"/>
            <a:ext cx="10212729" cy="14954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470E1C-4A51-B943-85A5-287A978744BE}"/>
              </a:ext>
            </a:extLst>
          </p:cNvPr>
          <p:cNvSpPr txBox="1"/>
          <p:nvPr/>
        </p:nvSpPr>
        <p:spPr>
          <a:xfrm>
            <a:off x="405113" y="3385203"/>
            <a:ext cx="53320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LcPeriod"/>
            </a:pPr>
            <a:r>
              <a:rPr lang="en-US" sz="2400" dirty="0"/>
              <a:t>is a </a:t>
            </a:r>
            <a:r>
              <a:rPr lang="en-US" sz="2400" b="1" dirty="0"/>
              <a:t>reduction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an </a:t>
            </a:r>
            <a:r>
              <a:rPr lang="en-US" sz="2400" b="1" dirty="0"/>
              <a:t>oxidation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00597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There are lots of possible oxidation &amp; reduction half-reactions</a:t>
            </a:r>
            <a:endParaRPr lang="en-US" sz="3000" i="1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7F2C37-9987-1B4F-A789-5D132DEC9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13" y="1485783"/>
            <a:ext cx="10212729" cy="14954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470E1C-4A51-B943-85A5-287A978744BE}"/>
              </a:ext>
            </a:extLst>
          </p:cNvPr>
          <p:cNvSpPr txBox="1"/>
          <p:nvPr/>
        </p:nvSpPr>
        <p:spPr>
          <a:xfrm>
            <a:off x="405113" y="3385203"/>
            <a:ext cx="53320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LcPeriod"/>
            </a:pPr>
            <a:r>
              <a:rPr lang="en-US" sz="2400" dirty="0"/>
              <a:t>is a </a:t>
            </a:r>
            <a:r>
              <a:rPr lang="en-US" sz="2400" b="1" dirty="0"/>
              <a:t>reduction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an </a:t>
            </a:r>
            <a:r>
              <a:rPr lang="en-US" sz="2400" b="1" dirty="0"/>
              <a:t>oxidation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 </a:t>
            </a:r>
            <a:r>
              <a:rPr lang="en-US" sz="2400" b="1" dirty="0"/>
              <a:t>reduction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634141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There are lots of possible oxidation &amp; reduction half-reactions</a:t>
            </a:r>
            <a:endParaRPr lang="en-US" sz="3000" i="1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7F2C37-9987-1B4F-A789-5D132DEC9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13" y="1485783"/>
            <a:ext cx="10212729" cy="14954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470E1C-4A51-B943-85A5-287A978744BE}"/>
              </a:ext>
            </a:extLst>
          </p:cNvPr>
          <p:cNvSpPr txBox="1"/>
          <p:nvPr/>
        </p:nvSpPr>
        <p:spPr>
          <a:xfrm>
            <a:off x="405113" y="3385203"/>
            <a:ext cx="53320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LcPeriod"/>
            </a:pPr>
            <a:r>
              <a:rPr lang="en-US" sz="2400" dirty="0"/>
              <a:t>is a </a:t>
            </a:r>
            <a:r>
              <a:rPr lang="en-US" sz="2400" b="1" dirty="0"/>
              <a:t>reduction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an </a:t>
            </a:r>
            <a:r>
              <a:rPr lang="en-US" sz="2400" b="1" dirty="0"/>
              <a:t>oxidation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 </a:t>
            </a:r>
            <a:r>
              <a:rPr lang="en-US" sz="2400" b="1" dirty="0"/>
              <a:t>reduction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an </a:t>
            </a:r>
            <a:r>
              <a:rPr lang="en-US" sz="2400" b="1" dirty="0"/>
              <a:t>oxidation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  <a:p>
            <a:pPr marL="457200" indent="-457200">
              <a:buAutoNum type="alphaLcPeriod"/>
            </a:pP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31170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There are lots of possible oxidation &amp; reduction half-reactions</a:t>
            </a:r>
            <a:endParaRPr lang="en-US" sz="3000" i="1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7F2C37-9987-1B4F-A789-5D132DEC9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13" y="1485783"/>
            <a:ext cx="10212729" cy="14954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470E1C-4A51-B943-85A5-287A978744BE}"/>
              </a:ext>
            </a:extLst>
          </p:cNvPr>
          <p:cNvSpPr txBox="1"/>
          <p:nvPr/>
        </p:nvSpPr>
        <p:spPr>
          <a:xfrm>
            <a:off x="405113" y="3385203"/>
            <a:ext cx="53320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LcPeriod"/>
            </a:pPr>
            <a:r>
              <a:rPr lang="en-US" sz="2400" dirty="0"/>
              <a:t>is a </a:t>
            </a:r>
            <a:r>
              <a:rPr lang="en-US" sz="2400" b="1" dirty="0"/>
              <a:t>reduction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an </a:t>
            </a:r>
            <a:r>
              <a:rPr lang="en-US" sz="2400" b="1" dirty="0"/>
              <a:t>oxidation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 </a:t>
            </a:r>
            <a:r>
              <a:rPr lang="en-US" sz="2400" b="1" dirty="0"/>
              <a:t>reduction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an </a:t>
            </a:r>
            <a:r>
              <a:rPr lang="en-US" sz="2400" b="1" dirty="0"/>
              <a:t>oxidation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  <a:p>
            <a:pPr marL="457200" indent="-457200">
              <a:buFontTx/>
              <a:buAutoNum type="alphaLcPeriod"/>
            </a:pPr>
            <a:r>
              <a:rPr lang="en-US" sz="2400" dirty="0"/>
              <a:t>is a </a:t>
            </a:r>
            <a:r>
              <a:rPr lang="en-US" sz="2400" b="1" dirty="0"/>
              <a:t>reduction</a:t>
            </a:r>
            <a:r>
              <a:rPr lang="en-US" sz="2400" dirty="0"/>
              <a:t> </a:t>
            </a:r>
            <a:r>
              <a:rPr lang="en-US" sz="2400" b="1" dirty="0"/>
              <a:t>half-reaction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51979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Combining 1/2 reactions to form an overall balanced redox equation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EACA83-4B60-4342-A7BC-41BAEB43F4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35"/>
          <a:stretch/>
        </p:blipFill>
        <p:spPr>
          <a:xfrm>
            <a:off x="3518702" y="654526"/>
            <a:ext cx="4371841" cy="167226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DB82F6-EB7E-9A4C-ABFA-7A4A214C80D4}"/>
              </a:ext>
            </a:extLst>
          </p:cNvPr>
          <p:cNvCxnSpPr/>
          <p:nvPr/>
        </p:nvCxnSpPr>
        <p:spPr>
          <a:xfrm>
            <a:off x="2743200" y="2326787"/>
            <a:ext cx="5922317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D5E6973-7C7E-ED45-ABE1-A8BA5CBBC9E9}"/>
              </a:ext>
            </a:extLst>
          </p:cNvPr>
          <p:cNvSpPr/>
          <p:nvPr/>
        </p:nvSpPr>
        <p:spPr>
          <a:xfrm>
            <a:off x="788087" y="4975232"/>
            <a:ext cx="108213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Conventions on writing overall balanced equations: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Cancel the </a:t>
            </a:r>
            <a:r>
              <a:rPr lang="en-US" sz="2400" i="1" dirty="0"/>
              <a:t>electrons</a:t>
            </a:r>
            <a:r>
              <a:rPr lang="en-US" sz="2400" dirty="0"/>
              <a:t> on left and right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If the same </a:t>
            </a:r>
            <a:r>
              <a:rPr lang="en-US" sz="2400" i="1" dirty="0"/>
              <a:t>chemical species </a:t>
            </a:r>
            <a:r>
              <a:rPr lang="en-US" sz="2400" dirty="0"/>
              <a:t>appears on both sides, leave them there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9AFA5C-E3E4-2948-9424-96E7F5026978}"/>
              </a:ext>
            </a:extLst>
          </p:cNvPr>
          <p:cNvSpPr txBox="1"/>
          <p:nvPr/>
        </p:nvSpPr>
        <p:spPr>
          <a:xfrm>
            <a:off x="8817917" y="1621158"/>
            <a:ext cx="2527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BB7E15-B9C9-D24E-AB72-F32845704472}"/>
              </a:ext>
            </a:extLst>
          </p:cNvPr>
          <p:cNvSpPr txBox="1"/>
          <p:nvPr/>
        </p:nvSpPr>
        <p:spPr>
          <a:xfrm>
            <a:off x="8817917" y="939478"/>
            <a:ext cx="2527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oxidation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A7AF97-5876-7F46-99D3-07A277031807}"/>
              </a:ext>
            </a:extLst>
          </p:cNvPr>
          <p:cNvSpPr txBox="1"/>
          <p:nvPr/>
        </p:nvSpPr>
        <p:spPr>
          <a:xfrm>
            <a:off x="8817917" y="2497311"/>
            <a:ext cx="2527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Overall redox</a:t>
            </a:r>
          </a:p>
        </p:txBody>
      </p:sp>
    </p:spTree>
    <p:extLst>
      <p:ext uri="{BB962C8B-B14F-4D97-AF65-F5344CB8AC3E}">
        <p14:creationId xmlns:p14="http://schemas.microsoft.com/office/powerpoint/2010/main" val="3016347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Combining 1/2 reactions to form an overall balanced redox equation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EACA83-4B60-4342-A7BC-41BAEB43F4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35"/>
          <a:stretch/>
        </p:blipFill>
        <p:spPr>
          <a:xfrm>
            <a:off x="3518702" y="654526"/>
            <a:ext cx="4371841" cy="167226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DB82F6-EB7E-9A4C-ABFA-7A4A214C80D4}"/>
              </a:ext>
            </a:extLst>
          </p:cNvPr>
          <p:cNvCxnSpPr/>
          <p:nvPr/>
        </p:nvCxnSpPr>
        <p:spPr>
          <a:xfrm>
            <a:off x="2743200" y="2326787"/>
            <a:ext cx="5922317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D5E6973-7C7E-ED45-ABE1-A8BA5CBBC9E9}"/>
              </a:ext>
            </a:extLst>
          </p:cNvPr>
          <p:cNvSpPr/>
          <p:nvPr/>
        </p:nvSpPr>
        <p:spPr>
          <a:xfrm>
            <a:off x="788087" y="4975232"/>
            <a:ext cx="108213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Conventions on writing overall balanced equations: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Cancel the </a:t>
            </a:r>
            <a:r>
              <a:rPr lang="en-US" sz="2400" i="1" dirty="0"/>
              <a:t>electrons</a:t>
            </a:r>
            <a:r>
              <a:rPr lang="en-US" sz="2400" dirty="0"/>
              <a:t> on left and right (b/c they go through the wire)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If the same </a:t>
            </a:r>
            <a:r>
              <a:rPr lang="en-US" sz="2400" i="1" dirty="0"/>
              <a:t>chemical species </a:t>
            </a:r>
            <a:r>
              <a:rPr lang="en-US" sz="2400" dirty="0"/>
              <a:t>appears on both sides, leave them there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9AFA5C-E3E4-2948-9424-96E7F5026978}"/>
              </a:ext>
            </a:extLst>
          </p:cNvPr>
          <p:cNvSpPr txBox="1"/>
          <p:nvPr/>
        </p:nvSpPr>
        <p:spPr>
          <a:xfrm>
            <a:off x="8817917" y="1621158"/>
            <a:ext cx="2527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BB7E15-B9C9-D24E-AB72-F32845704472}"/>
              </a:ext>
            </a:extLst>
          </p:cNvPr>
          <p:cNvSpPr txBox="1"/>
          <p:nvPr/>
        </p:nvSpPr>
        <p:spPr>
          <a:xfrm>
            <a:off x="8817917" y="939478"/>
            <a:ext cx="2527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oxidation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A7AF97-5876-7F46-99D3-07A277031807}"/>
              </a:ext>
            </a:extLst>
          </p:cNvPr>
          <p:cNvSpPr txBox="1"/>
          <p:nvPr/>
        </p:nvSpPr>
        <p:spPr>
          <a:xfrm>
            <a:off x="8817917" y="2497311"/>
            <a:ext cx="2527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Overall redox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8507F6-07CD-7047-B710-918653A15EC0}"/>
              </a:ext>
            </a:extLst>
          </p:cNvPr>
          <p:cNvCxnSpPr/>
          <p:nvPr/>
        </p:nvCxnSpPr>
        <p:spPr>
          <a:xfrm flipH="1">
            <a:off x="5359078" y="1621158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4E73151-9912-4D4F-9AFC-457C7289CE24}"/>
              </a:ext>
            </a:extLst>
          </p:cNvPr>
          <p:cNvCxnSpPr/>
          <p:nvPr/>
        </p:nvCxnSpPr>
        <p:spPr>
          <a:xfrm flipH="1">
            <a:off x="6773118" y="820274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853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Combining 1/2 reactions to form an overall balanced redox equation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C6B16-CEFC-6349-995B-BD838D935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590" y="2375149"/>
            <a:ext cx="5551927" cy="7931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EACA83-4B60-4342-A7BC-41BAEB43F4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435"/>
          <a:stretch/>
        </p:blipFill>
        <p:spPr>
          <a:xfrm>
            <a:off x="3518702" y="654526"/>
            <a:ext cx="4371841" cy="167226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DB82F6-EB7E-9A4C-ABFA-7A4A214C80D4}"/>
              </a:ext>
            </a:extLst>
          </p:cNvPr>
          <p:cNvCxnSpPr/>
          <p:nvPr/>
        </p:nvCxnSpPr>
        <p:spPr>
          <a:xfrm>
            <a:off x="2743200" y="2326787"/>
            <a:ext cx="5922317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D5E6973-7C7E-ED45-ABE1-A8BA5CBBC9E9}"/>
              </a:ext>
            </a:extLst>
          </p:cNvPr>
          <p:cNvSpPr/>
          <p:nvPr/>
        </p:nvSpPr>
        <p:spPr>
          <a:xfrm>
            <a:off x="788087" y="4975232"/>
            <a:ext cx="114039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Conventions on writing overall balanced equations: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Cancel the </a:t>
            </a:r>
            <a:r>
              <a:rPr lang="en-US" sz="2400" i="1" dirty="0"/>
              <a:t>electrons</a:t>
            </a:r>
            <a:r>
              <a:rPr lang="en-US" sz="2400" dirty="0"/>
              <a:t> on left and right (b/c they go through the wire)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If the same </a:t>
            </a:r>
            <a:r>
              <a:rPr lang="en-US" sz="2400" i="1" dirty="0"/>
              <a:t>chemical species </a:t>
            </a:r>
            <a:r>
              <a:rPr lang="en-US" sz="2400" dirty="0"/>
              <a:t>appears on both sides, leave them there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9AFA5C-E3E4-2948-9424-96E7F5026978}"/>
              </a:ext>
            </a:extLst>
          </p:cNvPr>
          <p:cNvSpPr txBox="1"/>
          <p:nvPr/>
        </p:nvSpPr>
        <p:spPr>
          <a:xfrm>
            <a:off x="8817917" y="1621158"/>
            <a:ext cx="2527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BB7E15-B9C9-D24E-AB72-F32845704472}"/>
              </a:ext>
            </a:extLst>
          </p:cNvPr>
          <p:cNvSpPr txBox="1"/>
          <p:nvPr/>
        </p:nvSpPr>
        <p:spPr>
          <a:xfrm>
            <a:off x="8817917" y="939478"/>
            <a:ext cx="2527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oxidation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A7AF97-5876-7F46-99D3-07A277031807}"/>
              </a:ext>
            </a:extLst>
          </p:cNvPr>
          <p:cNvSpPr txBox="1"/>
          <p:nvPr/>
        </p:nvSpPr>
        <p:spPr>
          <a:xfrm>
            <a:off x="8817917" y="2497311"/>
            <a:ext cx="2527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Overall redox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D2808C-5E7B-EC44-9334-734D2460940F}"/>
              </a:ext>
            </a:extLst>
          </p:cNvPr>
          <p:cNvCxnSpPr/>
          <p:nvPr/>
        </p:nvCxnSpPr>
        <p:spPr>
          <a:xfrm flipH="1">
            <a:off x="5359078" y="1621158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1C19606-F195-8A45-9A73-7E17E7888B95}"/>
              </a:ext>
            </a:extLst>
          </p:cNvPr>
          <p:cNvCxnSpPr/>
          <p:nvPr/>
        </p:nvCxnSpPr>
        <p:spPr>
          <a:xfrm flipH="1">
            <a:off x="6773118" y="820274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4407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038C81-A888-224E-B5BE-07E679A44948}"/>
              </a:ext>
            </a:extLst>
          </p:cNvPr>
          <p:cNvSpPr txBox="1"/>
          <p:nvPr/>
        </p:nvSpPr>
        <p:spPr>
          <a:xfrm>
            <a:off x="652081" y="1948829"/>
            <a:ext cx="99966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Try these combinations:</a:t>
            </a:r>
          </a:p>
          <a:p>
            <a:pPr algn="ctr"/>
            <a:r>
              <a:rPr lang="en-US" sz="2400" dirty="0"/>
              <a:t>b with e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reverse of b with reverse of e</a:t>
            </a:r>
          </a:p>
          <a:p>
            <a:pPr marL="457200" indent="-457200" algn="ctr">
              <a:buAutoNum type="arabicPeriod"/>
            </a:pPr>
            <a:endParaRPr lang="en-US" sz="2400" dirty="0"/>
          </a:p>
          <a:p>
            <a:pPr marL="457200" indent="-457200" algn="ctr">
              <a:buAutoNum type="arabicPeriod"/>
            </a:pPr>
            <a:endParaRPr lang="en-US" sz="2400" dirty="0"/>
          </a:p>
          <a:p>
            <a:pPr algn="ctr"/>
            <a:r>
              <a:rPr lang="en-US" sz="2400" dirty="0"/>
              <a:t>a with the reverse of c</a:t>
            </a:r>
          </a:p>
          <a:p>
            <a:pPr marL="457200" indent="-457200" algn="ctr">
              <a:buFontTx/>
              <a:buAutoNum type="arabicPeriod"/>
            </a:pPr>
            <a:endParaRPr lang="en-US" sz="2400" dirty="0"/>
          </a:p>
          <a:p>
            <a:pPr marL="457200" indent="-457200" algn="ctr">
              <a:buFontTx/>
              <a:buAutoNum type="arabicPeriod"/>
            </a:pPr>
            <a:endParaRPr lang="en-US" sz="2400" dirty="0"/>
          </a:p>
          <a:p>
            <a:pPr algn="ctr"/>
            <a:r>
              <a:rPr lang="en-US" sz="2400" dirty="0"/>
              <a:t>c with the reverse of a</a:t>
            </a:r>
          </a:p>
          <a:p>
            <a:pPr marL="457200" indent="-457200">
              <a:buFontTx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76738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The word </a:t>
            </a:r>
            <a:r>
              <a:rPr lang="en-US" sz="3000" b="1" i="1" dirty="0">
                <a:latin typeface="+mn-lt"/>
              </a:rPr>
              <a:t>battery</a:t>
            </a:r>
            <a:r>
              <a:rPr lang="en-US" sz="3000" b="1" dirty="0">
                <a:latin typeface="+mn-lt"/>
              </a:rPr>
              <a:t> actually refers to multiple identical parts</a:t>
            </a:r>
            <a:endParaRPr lang="en-US" sz="3000" i="1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033C12-4E63-624D-AD6A-6B22C58A5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160"/>
            <a:ext cx="6263688" cy="358851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51C51C3-059E-4143-B5FF-9DE9043742CC}"/>
              </a:ext>
            </a:extLst>
          </p:cNvPr>
          <p:cNvGrpSpPr/>
          <p:nvPr/>
        </p:nvGrpSpPr>
        <p:grpSpPr>
          <a:xfrm>
            <a:off x="1707263" y="4494050"/>
            <a:ext cx="1718841" cy="1128868"/>
            <a:chOff x="1707263" y="4494050"/>
            <a:chExt cx="1718841" cy="1128868"/>
          </a:xfrm>
        </p:grpSpPr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E203DCEA-23B6-C941-BD7C-F215F664FA27}"/>
                </a:ext>
              </a:extLst>
            </p:cNvPr>
            <p:cNvSpPr/>
            <p:nvPr/>
          </p:nvSpPr>
          <p:spPr>
            <a:xfrm rot="5400000">
              <a:off x="2417750" y="4246552"/>
              <a:ext cx="297869" cy="792866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5B386A-7034-B849-97FD-B69B07A5A8DE}"/>
                </a:ext>
              </a:extLst>
            </p:cNvPr>
            <p:cNvSpPr txBox="1"/>
            <p:nvPr/>
          </p:nvSpPr>
          <p:spPr>
            <a:xfrm>
              <a:off x="1707263" y="4791921"/>
              <a:ext cx="17188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Electrical cell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FCB2B1E-4615-4E49-88E7-6F0468D1AA89}"/>
              </a:ext>
            </a:extLst>
          </p:cNvPr>
          <p:cNvGrpSpPr/>
          <p:nvPr/>
        </p:nvGrpSpPr>
        <p:grpSpPr>
          <a:xfrm>
            <a:off x="0" y="5760290"/>
            <a:ext cx="4259483" cy="857588"/>
            <a:chOff x="0" y="5760290"/>
            <a:chExt cx="4259483" cy="85758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C7CCDB-AB7A-5F49-BABB-6B8944678347}"/>
                </a:ext>
              </a:extLst>
            </p:cNvPr>
            <p:cNvSpPr txBox="1"/>
            <p:nvPr/>
          </p:nvSpPr>
          <p:spPr>
            <a:xfrm>
              <a:off x="0" y="6156213"/>
              <a:ext cx="42594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 battery of electrical cells</a:t>
              </a:r>
            </a:p>
          </p:txBody>
        </p: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D05B8695-61E8-7941-AC4A-12104E52C34B}"/>
                </a:ext>
              </a:extLst>
            </p:cNvPr>
            <p:cNvSpPr/>
            <p:nvPr/>
          </p:nvSpPr>
          <p:spPr>
            <a:xfrm rot="5400000">
              <a:off x="2060233" y="4305725"/>
              <a:ext cx="351146" cy="3260275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DC506E-D221-9E44-93ED-30DA74FB7C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8" t="6523" r="3225"/>
          <a:stretch/>
        </p:blipFill>
        <p:spPr bwMode="auto">
          <a:xfrm>
            <a:off x="6943484" y="829331"/>
            <a:ext cx="5000263" cy="4517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1DD1D29-D13A-8B49-A8E4-8B2C305A6080}"/>
              </a:ext>
            </a:extLst>
          </p:cNvPr>
          <p:cNvGrpSpPr/>
          <p:nvPr/>
        </p:nvGrpSpPr>
        <p:grpSpPr>
          <a:xfrm>
            <a:off x="8921647" y="2365451"/>
            <a:ext cx="1718841" cy="844651"/>
            <a:chOff x="1707263" y="3947268"/>
            <a:chExt cx="1718841" cy="844651"/>
          </a:xfrm>
        </p:grpSpPr>
        <p:sp>
          <p:nvSpPr>
            <p:cNvPr id="14" name="Right Brace 13">
              <a:extLst>
                <a:ext uri="{FF2B5EF4-FFF2-40B4-BE49-F238E27FC236}">
                  <a16:creationId xmlns:a16="http://schemas.microsoft.com/office/drawing/2014/main" id="{D891D527-F81C-DB4D-B4EE-1AC163BE33CF}"/>
                </a:ext>
              </a:extLst>
            </p:cNvPr>
            <p:cNvSpPr/>
            <p:nvPr/>
          </p:nvSpPr>
          <p:spPr>
            <a:xfrm rot="16200000">
              <a:off x="2417750" y="4246552"/>
              <a:ext cx="297869" cy="792866"/>
            </a:xfrm>
            <a:prstGeom prst="rightBrac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D83E27-2523-6545-8E96-349C6830AC20}"/>
                </a:ext>
              </a:extLst>
            </p:cNvPr>
            <p:cNvSpPr txBox="1"/>
            <p:nvPr/>
          </p:nvSpPr>
          <p:spPr>
            <a:xfrm>
              <a:off x="1707263" y="3947268"/>
              <a:ext cx="17188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Mortar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AA8549A-19BA-044D-911C-32791ECACD0C}"/>
              </a:ext>
            </a:extLst>
          </p:cNvPr>
          <p:cNvGrpSpPr/>
          <p:nvPr/>
        </p:nvGrpSpPr>
        <p:grpSpPr>
          <a:xfrm>
            <a:off x="7254893" y="5497976"/>
            <a:ext cx="4259483" cy="1226920"/>
            <a:chOff x="0" y="5760290"/>
            <a:chExt cx="4259483" cy="122692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62F02E8-9461-9540-B183-44E77C1DEF87}"/>
                </a:ext>
              </a:extLst>
            </p:cNvPr>
            <p:cNvSpPr txBox="1"/>
            <p:nvPr/>
          </p:nvSpPr>
          <p:spPr>
            <a:xfrm>
              <a:off x="0" y="6156213"/>
              <a:ext cx="425948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A battery of mortars</a:t>
              </a:r>
            </a:p>
            <a:p>
              <a:pPr algn="ctr"/>
              <a:r>
                <a:rPr lang="en-US" sz="2400" dirty="0"/>
                <a:t>(Pt. Townsend, 1915)</a:t>
              </a:r>
            </a:p>
          </p:txBody>
        </p:sp>
        <p:sp>
          <p:nvSpPr>
            <p:cNvPr id="19" name="Right Brace 18">
              <a:extLst>
                <a:ext uri="{FF2B5EF4-FFF2-40B4-BE49-F238E27FC236}">
                  <a16:creationId xmlns:a16="http://schemas.microsoft.com/office/drawing/2014/main" id="{5A8E86A3-64D3-4144-9EF6-9EF942239A3C}"/>
                </a:ext>
              </a:extLst>
            </p:cNvPr>
            <p:cNvSpPr/>
            <p:nvPr/>
          </p:nvSpPr>
          <p:spPr>
            <a:xfrm rot="5400000">
              <a:off x="2060233" y="4305725"/>
              <a:ext cx="351146" cy="3260275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758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Try these combinations:</a:t>
                </a:r>
              </a:p>
              <a:p>
                <a:pPr algn="ctr"/>
                <a:r>
                  <a:rPr lang="en-US" sz="2400" dirty="0"/>
                  <a:t>b with 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𝑍𝑛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algn="ctr"/>
                <a:endParaRPr lang="en-US" sz="2400" dirty="0"/>
              </a:p>
              <a:p>
                <a:pPr algn="ctr"/>
                <a:r>
                  <a:rPr lang="en-US" sz="2400" dirty="0"/>
                  <a:t>reverse of b with reverse of e</a:t>
                </a:r>
              </a:p>
              <a:p>
                <a:pPr marL="457200" indent="-457200" algn="ctr">
                  <a:buAutoNum type="arabicPeriod"/>
                </a:pPr>
                <a:endParaRPr lang="en-US" sz="2400" dirty="0"/>
              </a:p>
              <a:p>
                <a:pPr marL="457200" indent="-457200" algn="ctr">
                  <a:buAutoNum type="arabicPeriod"/>
                </a:pPr>
                <a:endParaRPr lang="en-US" sz="2400" dirty="0"/>
              </a:p>
              <a:p>
                <a:pPr algn="ctr"/>
                <a:r>
                  <a:rPr lang="en-US" sz="2400" dirty="0"/>
                  <a:t>a with the reverse of c</a:t>
                </a:r>
              </a:p>
              <a:p>
                <a:pPr marL="457200" indent="-457200" algn="ctr">
                  <a:buFontTx/>
                  <a:buAutoNum type="arabicPeriod"/>
                </a:pPr>
                <a:endParaRPr lang="en-US" sz="2400" dirty="0"/>
              </a:p>
              <a:p>
                <a:pPr marL="457200" indent="-457200" algn="ctr">
                  <a:buFontTx/>
                  <a:buAutoNum type="arabicPeriod"/>
                </a:pPr>
                <a:endParaRPr lang="en-US" sz="2400" dirty="0"/>
              </a:p>
              <a:p>
                <a:pPr algn="ctr"/>
                <a:r>
                  <a:rPr lang="en-US" sz="2400" dirty="0"/>
                  <a:t>c with the reverse of a</a:t>
                </a:r>
              </a:p>
              <a:p>
                <a:pPr marL="457200" indent="-457200">
                  <a:buFontTx/>
                  <a:buAutoNum type="arabicPeriod"/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4524315"/>
              </a:xfrm>
              <a:prstGeom prst="rect">
                <a:avLst/>
              </a:prstGeom>
              <a:blipFill>
                <a:blip r:embed="rId3"/>
                <a:stretch>
                  <a:fillRect l="-1015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3565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Try these combinations:</a:t>
                </a:r>
              </a:p>
              <a:p>
                <a:pPr algn="ctr"/>
                <a:r>
                  <a:rPr lang="en-US" sz="2400" dirty="0"/>
                  <a:t>b with 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𝑍𝑛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algn="ctr"/>
                <a:endParaRPr lang="en-US" sz="2400" dirty="0"/>
              </a:p>
              <a:p>
                <a:pPr algn="ctr"/>
                <a:r>
                  <a:rPr lang="en-US" sz="2400" dirty="0"/>
                  <a:t>reverse of b with reverse of e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𝑍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2+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𝑍𝑛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+2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457200" indent="-457200" algn="ctr">
                  <a:buAutoNum type="arabicPeriod"/>
                </a:pPr>
                <a:endParaRPr lang="en-US" sz="2400" dirty="0"/>
              </a:p>
              <a:p>
                <a:pPr algn="ctr"/>
                <a:r>
                  <a:rPr lang="en-US" sz="2400" dirty="0"/>
                  <a:t>a with the reverse of c</a:t>
                </a:r>
              </a:p>
              <a:p>
                <a:pPr marL="457200" indent="-457200" algn="ctr">
                  <a:buFontTx/>
                  <a:buAutoNum type="arabicPeriod"/>
                </a:pPr>
                <a:endParaRPr lang="en-US" sz="2400" dirty="0"/>
              </a:p>
              <a:p>
                <a:pPr marL="457200" indent="-457200" algn="ctr">
                  <a:buFontTx/>
                  <a:buAutoNum type="arabicPeriod"/>
                </a:pPr>
                <a:endParaRPr lang="en-US" sz="2400" dirty="0"/>
              </a:p>
              <a:p>
                <a:pPr algn="ctr"/>
                <a:r>
                  <a:rPr lang="en-US" sz="2400" dirty="0"/>
                  <a:t>c with the reverse of a</a:t>
                </a:r>
              </a:p>
              <a:p>
                <a:pPr marL="457200" indent="-457200">
                  <a:buFontTx/>
                  <a:buAutoNum type="arabicPeriod"/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4524315"/>
              </a:xfrm>
              <a:prstGeom prst="rect">
                <a:avLst/>
              </a:prstGeom>
              <a:blipFill>
                <a:blip r:embed="rId3"/>
                <a:stretch>
                  <a:fillRect l="-1015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38027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Try these combinations:</a:t>
                </a:r>
              </a:p>
              <a:p>
                <a:pPr algn="ctr"/>
                <a:r>
                  <a:rPr lang="en-US" sz="2400" dirty="0"/>
                  <a:t>b with 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𝑍𝑛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algn="ctr"/>
                <a:endParaRPr lang="en-US" sz="2400" dirty="0"/>
              </a:p>
              <a:p>
                <a:pPr algn="ctr"/>
                <a:r>
                  <a:rPr lang="en-US" sz="2400" dirty="0"/>
                  <a:t>reverse of b with reverse of e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𝑍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2+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𝑍𝑛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+2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457200" indent="-457200" algn="ctr">
                  <a:buAutoNum type="arabicPeriod"/>
                </a:pPr>
                <a:endParaRPr lang="en-US" sz="2400" dirty="0"/>
              </a:p>
              <a:p>
                <a:pPr algn="ctr"/>
                <a:r>
                  <a:rPr lang="en-US" sz="2400" dirty="0"/>
                  <a:t>a with the reverse of c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3+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𝑀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4+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𝐴𝑙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𝑀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7+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  <a:p>
                <a:pPr marL="457200" indent="-457200" algn="ctr">
                  <a:buFontTx/>
                  <a:buAutoNum type="arabicPeriod"/>
                </a:pPr>
                <a:endParaRPr lang="en-US" sz="2400" dirty="0"/>
              </a:p>
              <a:p>
                <a:pPr algn="ctr"/>
                <a:r>
                  <a:rPr lang="en-US" sz="2400" dirty="0"/>
                  <a:t>c with the reverse of a</a:t>
                </a:r>
              </a:p>
              <a:p>
                <a:pPr marL="457200" indent="-457200">
                  <a:buFontTx/>
                  <a:buAutoNum type="arabicPeriod"/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4524315"/>
              </a:xfrm>
              <a:prstGeom prst="rect">
                <a:avLst/>
              </a:prstGeom>
              <a:blipFill>
                <a:blip r:embed="rId3"/>
                <a:stretch>
                  <a:fillRect l="-1015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47953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Try these combinations:</a:t>
                </a:r>
              </a:p>
              <a:p>
                <a:pPr algn="ctr"/>
                <a:r>
                  <a:rPr lang="en-US" sz="2400" dirty="0"/>
                  <a:t>b with 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𝑍𝑛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𝑍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algn="ctr"/>
                <a:endParaRPr lang="en-US" sz="2400" dirty="0"/>
              </a:p>
              <a:p>
                <a:pPr algn="ctr"/>
                <a:r>
                  <a:rPr lang="en-US" sz="2400" dirty="0"/>
                  <a:t>reverse of b with reverse of e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𝑍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2+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𝑍𝑛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+2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457200" indent="-457200" algn="ctr">
                  <a:buAutoNum type="arabicPeriod"/>
                </a:pPr>
                <a:endParaRPr lang="en-US" sz="2400" dirty="0"/>
              </a:p>
              <a:p>
                <a:pPr algn="ctr"/>
                <a:r>
                  <a:rPr lang="en-US" sz="2400" dirty="0"/>
                  <a:t>a with the reverse of c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3+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𝑀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4+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𝐴𝑙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𝑀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7+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  <a:p>
                <a:pPr marL="457200" indent="-457200" algn="ctr">
                  <a:buFontTx/>
                  <a:buAutoNum type="arabicPeriod"/>
                </a:pPr>
                <a:endParaRPr lang="en-US" sz="2400" dirty="0"/>
              </a:p>
              <a:p>
                <a:pPr algn="ctr"/>
                <a:r>
                  <a:rPr lang="en-US" sz="2400" dirty="0"/>
                  <a:t>c with the reverse of a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𝐴𝑙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𝑀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7+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3+</m:t>
                          </m:r>
                        </m:sup>
                      </m:sSup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𝑀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4+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4524315"/>
              </a:xfrm>
              <a:prstGeom prst="rect">
                <a:avLst/>
              </a:prstGeom>
              <a:blipFill>
                <a:blip r:embed="rId3"/>
                <a:stretch>
                  <a:fillRect l="-1015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7380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Sometimes, combinations require balancing the electrons:</a:t>
                </a:r>
              </a:p>
              <a:p>
                <a:endParaRPr lang="en-US" sz="2400" dirty="0"/>
              </a:p>
              <a:p>
                <a:pPr algn="ctr"/>
                <a:r>
                  <a:rPr lang="en-US" sz="2400" dirty="0"/>
                  <a:t>a with b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3+</m:t>
                          </m:r>
                        </m:sup>
                      </m:sSup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6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→2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𝐴𝑙</m:t>
                      </m:r>
                    </m:oMath>
                  </m:oMathPara>
                </a14:m>
                <a:endParaRPr lang="en-US" sz="2400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3 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3 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𝑍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2+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+6 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algn="ctr"/>
                <a:r>
                  <a:rPr lang="en-US" sz="2400" dirty="0"/>
                  <a:t>------------------------------------------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2308324"/>
              </a:xfrm>
              <a:prstGeom prst="rect">
                <a:avLst/>
              </a:prstGeom>
              <a:blipFill>
                <a:blip r:embed="rId3"/>
                <a:stretch>
                  <a:fillRect l="-1015" t="-2186" b="-43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88710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Sometimes, combinations require balancing the electrons:</a:t>
                </a:r>
              </a:p>
              <a:p>
                <a:endParaRPr lang="en-US" sz="2400" dirty="0"/>
              </a:p>
              <a:p>
                <a:pPr algn="ctr"/>
                <a:r>
                  <a:rPr lang="en-US" sz="2400" dirty="0"/>
                  <a:t>a with b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3+</m:t>
                          </m:r>
                        </m:sup>
                      </m:sSup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6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→2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𝐴𝑙</m:t>
                      </m:r>
                    </m:oMath>
                  </m:oMathPara>
                </a14:m>
                <a:endParaRPr lang="en-US" sz="2400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3 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𝑍𝑛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3 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𝑍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2+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+6 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:pPr algn="ctr"/>
                <a:r>
                  <a:rPr lang="en-US" sz="2400" dirty="0"/>
                  <a:t>------------------------------------------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2308324"/>
              </a:xfrm>
              <a:prstGeom prst="rect">
                <a:avLst/>
              </a:prstGeom>
              <a:blipFill>
                <a:blip r:embed="rId3"/>
                <a:stretch>
                  <a:fillRect l="-1015" t="-2186" b="-43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858FA4-4454-EB4B-99FC-C08F2D7BD971}"/>
              </a:ext>
            </a:extLst>
          </p:cNvPr>
          <p:cNvCxnSpPr/>
          <p:nvPr/>
        </p:nvCxnSpPr>
        <p:spPr>
          <a:xfrm flipH="1">
            <a:off x="6481822" y="3442295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10CC8B4-F667-8545-A320-A0F536936C51}"/>
              </a:ext>
            </a:extLst>
          </p:cNvPr>
          <p:cNvCxnSpPr/>
          <p:nvPr/>
        </p:nvCxnSpPr>
        <p:spPr>
          <a:xfrm flipH="1">
            <a:off x="5401539" y="3041853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2303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2709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Sometimes, combinations require balancing the electrons:</a:t>
                </a:r>
              </a:p>
              <a:p>
                <a:endParaRPr lang="en-US" sz="2400" dirty="0"/>
              </a:p>
              <a:p>
                <a:pPr algn="ctr"/>
                <a:r>
                  <a:rPr lang="en-US" sz="2400" dirty="0"/>
                  <a:t>a with b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3+</m:t>
                          </m:r>
                        </m:sup>
                      </m:sSup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6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→2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𝐴𝑙</m:t>
                      </m:r>
                    </m:oMath>
                  </m:oMathPara>
                </a14:m>
                <a:endParaRPr lang="en-US" sz="2400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3 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𝑍𝑛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3 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𝑍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2+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+6 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algn="ctr"/>
                <a:r>
                  <a:rPr lang="en-US" sz="2400" dirty="0"/>
                  <a:t>------------------------------------------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3 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𝑍𝑛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𝐴𝑙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>
                          <a:latin typeface="Cambria Math" panose="02040503050406030204" pitchFamily="18" charset="0"/>
                        </a:rPr>
                        <m:t>3 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𝑍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2709268"/>
              </a:xfrm>
              <a:prstGeom prst="rect">
                <a:avLst/>
              </a:prstGeom>
              <a:blipFill>
                <a:blip r:embed="rId3"/>
                <a:stretch>
                  <a:fillRect l="-1015" t="-1869" b="-14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858FA4-4454-EB4B-99FC-C08F2D7BD971}"/>
              </a:ext>
            </a:extLst>
          </p:cNvPr>
          <p:cNvCxnSpPr/>
          <p:nvPr/>
        </p:nvCxnSpPr>
        <p:spPr>
          <a:xfrm flipH="1">
            <a:off x="6481822" y="3442295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10CC8B4-F667-8545-A320-A0F536936C51}"/>
              </a:ext>
            </a:extLst>
          </p:cNvPr>
          <p:cNvCxnSpPr/>
          <p:nvPr/>
        </p:nvCxnSpPr>
        <p:spPr>
          <a:xfrm flipH="1">
            <a:off x="5401539" y="3041853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11046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038C81-A888-224E-B5BE-07E679A44948}"/>
              </a:ext>
            </a:extLst>
          </p:cNvPr>
          <p:cNvSpPr txBox="1"/>
          <p:nvPr/>
        </p:nvSpPr>
        <p:spPr>
          <a:xfrm>
            <a:off x="652081" y="1948829"/>
            <a:ext cx="99966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Sometimes, combinations require balancing the electrons:</a:t>
            </a:r>
          </a:p>
          <a:p>
            <a:endParaRPr lang="en-US" sz="2400" dirty="0"/>
          </a:p>
          <a:p>
            <a:pPr algn="ctr"/>
            <a:r>
              <a:rPr lang="en-US" sz="2400" dirty="0"/>
              <a:t>d with e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------------------------------------------</a:t>
            </a:r>
          </a:p>
          <a:p>
            <a:pPr algn="ctr"/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E36C33-6712-2C4D-8C74-08DFE307C349}"/>
              </a:ext>
            </a:extLst>
          </p:cNvPr>
          <p:cNvSpPr/>
          <p:nvPr/>
        </p:nvSpPr>
        <p:spPr>
          <a:xfrm>
            <a:off x="371397" y="5115060"/>
            <a:ext cx="115968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Conventions on writing overall balanced equations: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Cancel the </a:t>
            </a:r>
            <a:r>
              <a:rPr lang="en-US" sz="2400" i="1" dirty="0"/>
              <a:t>electrons</a:t>
            </a:r>
            <a:r>
              <a:rPr lang="en-US" sz="2400" dirty="0"/>
              <a:t> on left and right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If the same </a:t>
            </a:r>
            <a:r>
              <a:rPr lang="en-US" sz="2400" i="1" dirty="0"/>
              <a:t>chemical species </a:t>
            </a:r>
            <a:r>
              <a:rPr lang="en-US" sz="2400" dirty="0"/>
              <a:t>appears on both sides, leave them there</a:t>
            </a:r>
          </a:p>
        </p:txBody>
      </p:sp>
    </p:spTree>
    <p:extLst>
      <p:ext uri="{BB962C8B-B14F-4D97-AF65-F5344CB8AC3E}">
        <p14:creationId xmlns:p14="http://schemas.microsoft.com/office/powerpoint/2010/main" val="11756570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Sometimes, combinations require balancing the electrons:</a:t>
                </a:r>
              </a:p>
              <a:p>
                <a:endParaRPr lang="en-US" sz="2400" dirty="0"/>
              </a:p>
              <a:p>
                <a:pPr algn="ctr"/>
                <a:r>
                  <a:rPr lang="en-US" sz="2400" dirty="0"/>
                  <a:t>d with 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→4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+4 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4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+4 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→2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algn="ctr"/>
                <a:r>
                  <a:rPr lang="en-US" sz="2400" dirty="0"/>
                  <a:t>------------------------------------------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2308324"/>
              </a:xfrm>
              <a:prstGeom prst="rect">
                <a:avLst/>
              </a:prstGeom>
              <a:blipFill>
                <a:blip r:embed="rId3"/>
                <a:stretch>
                  <a:fillRect l="-1015" t="-2186" b="-43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A0FF879F-B19A-684E-8C6A-B6F11DE1BE35}"/>
              </a:ext>
            </a:extLst>
          </p:cNvPr>
          <p:cNvSpPr/>
          <p:nvPr/>
        </p:nvSpPr>
        <p:spPr>
          <a:xfrm>
            <a:off x="371397" y="5115060"/>
            <a:ext cx="115968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Conventions on writing overall balanced equations: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Cancel the </a:t>
            </a:r>
            <a:r>
              <a:rPr lang="en-US" sz="2400" i="1" dirty="0"/>
              <a:t>electrons</a:t>
            </a:r>
            <a:r>
              <a:rPr lang="en-US" sz="2400" dirty="0"/>
              <a:t> on left and right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If the same </a:t>
            </a:r>
            <a:r>
              <a:rPr lang="en-US" sz="2400" i="1" dirty="0"/>
              <a:t>chemical species </a:t>
            </a:r>
            <a:r>
              <a:rPr lang="en-US" sz="2400" dirty="0"/>
              <a:t>appears on both sides, leave them there</a:t>
            </a:r>
          </a:p>
        </p:txBody>
      </p:sp>
    </p:spTree>
    <p:extLst>
      <p:ext uri="{BB962C8B-B14F-4D97-AF65-F5344CB8AC3E}">
        <p14:creationId xmlns:p14="http://schemas.microsoft.com/office/powerpoint/2010/main" val="1046079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Sometimes, combinations require balancing the electrons:</a:t>
                </a:r>
              </a:p>
              <a:p>
                <a:endParaRPr lang="en-US" sz="2400" dirty="0"/>
              </a:p>
              <a:p>
                <a:pPr algn="ctr"/>
                <a:r>
                  <a:rPr lang="en-US" sz="2400" dirty="0"/>
                  <a:t>d with 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→4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+4 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4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+4 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→2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algn="ctr"/>
                <a:r>
                  <a:rPr lang="en-US" sz="2400" dirty="0"/>
                  <a:t>------------------------------------------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2308324"/>
              </a:xfrm>
              <a:prstGeom prst="rect">
                <a:avLst/>
              </a:prstGeom>
              <a:blipFill>
                <a:blip r:embed="rId3"/>
                <a:stretch>
                  <a:fillRect l="-1015" t="-2186" b="-43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A0FF879F-B19A-684E-8C6A-B6F11DE1BE35}"/>
              </a:ext>
            </a:extLst>
          </p:cNvPr>
          <p:cNvSpPr/>
          <p:nvPr/>
        </p:nvSpPr>
        <p:spPr>
          <a:xfrm>
            <a:off x="371397" y="5115060"/>
            <a:ext cx="115968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Conventions on writing overall balanced equations: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Cancel the </a:t>
            </a:r>
            <a:r>
              <a:rPr lang="en-US" sz="2400" i="1" dirty="0"/>
              <a:t>electrons</a:t>
            </a:r>
            <a:r>
              <a:rPr lang="en-US" sz="2400" dirty="0"/>
              <a:t> on left and right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If the same </a:t>
            </a:r>
            <a:r>
              <a:rPr lang="en-US" sz="2400" i="1" dirty="0"/>
              <a:t>chemical species </a:t>
            </a:r>
            <a:r>
              <a:rPr lang="en-US" sz="2400" dirty="0"/>
              <a:t>appears on both sides, leave them there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05B616B-7A02-5944-B4C4-3FE381C95574}"/>
              </a:ext>
            </a:extLst>
          </p:cNvPr>
          <p:cNvCxnSpPr/>
          <p:nvPr/>
        </p:nvCxnSpPr>
        <p:spPr>
          <a:xfrm flipH="1">
            <a:off x="6805913" y="3008725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7F7DA4-D668-664C-956A-6D2ACE546838}"/>
              </a:ext>
            </a:extLst>
          </p:cNvPr>
          <p:cNvCxnSpPr/>
          <p:nvPr/>
        </p:nvCxnSpPr>
        <p:spPr>
          <a:xfrm flipH="1">
            <a:off x="5349452" y="3404239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97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Electrical cells – which we’ll call </a:t>
            </a:r>
            <a:r>
              <a:rPr lang="en-US" sz="3000" b="1" u="sng" dirty="0">
                <a:latin typeface="+mn-lt"/>
              </a:rPr>
              <a:t>Galvanic cells</a:t>
            </a:r>
            <a:r>
              <a:rPr lang="en-US" sz="3000" b="1" dirty="0">
                <a:latin typeface="+mn-lt"/>
              </a:rPr>
              <a:t> – have a long history</a:t>
            </a:r>
            <a:endParaRPr lang="en-US" sz="3000" dirty="0">
              <a:latin typeface="+mn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3F7B33-680B-824E-A18D-CBDA4E7BDC27}"/>
              </a:ext>
            </a:extLst>
          </p:cNvPr>
          <p:cNvSpPr/>
          <p:nvPr/>
        </p:nvSpPr>
        <p:spPr>
          <a:xfrm>
            <a:off x="994300" y="1464889"/>
            <a:ext cx="149726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Volta’s cell</a:t>
            </a:r>
          </a:p>
          <a:p>
            <a:pPr algn="ctr"/>
            <a:r>
              <a:rPr lang="en-US" sz="2400" dirty="0"/>
              <a:t>~1800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90E4A4-6F30-0542-AE31-CCAACA426580}"/>
              </a:ext>
            </a:extLst>
          </p:cNvPr>
          <p:cNvSpPr/>
          <p:nvPr/>
        </p:nvSpPr>
        <p:spPr>
          <a:xfrm>
            <a:off x="9573646" y="1464889"/>
            <a:ext cx="178972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err="1"/>
              <a:t>Daniell’s</a:t>
            </a:r>
            <a:r>
              <a:rPr lang="en-US" sz="2400" dirty="0"/>
              <a:t> cell </a:t>
            </a:r>
          </a:p>
          <a:p>
            <a:pPr algn="ctr"/>
            <a:r>
              <a:rPr lang="en-US" sz="2400" dirty="0"/>
              <a:t>early 1800s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0A0A30-478C-484B-8434-A4B4D26AA9E2}"/>
              </a:ext>
            </a:extLst>
          </p:cNvPr>
          <p:cNvSpPr/>
          <p:nvPr/>
        </p:nvSpPr>
        <p:spPr>
          <a:xfrm>
            <a:off x="700643" y="4348914"/>
            <a:ext cx="17145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Plante’s cell </a:t>
            </a:r>
          </a:p>
          <a:p>
            <a:pPr algn="ctr"/>
            <a:r>
              <a:rPr lang="en-US" sz="2400" dirty="0"/>
              <a:t>mid 1800s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5CB3AE-F4D4-DA47-BBB1-F0DD26C049B3}"/>
              </a:ext>
            </a:extLst>
          </p:cNvPr>
          <p:cNvSpPr/>
          <p:nvPr/>
        </p:nvSpPr>
        <p:spPr>
          <a:xfrm>
            <a:off x="9210305" y="4348914"/>
            <a:ext cx="21648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err="1"/>
              <a:t>Leclanche’s</a:t>
            </a:r>
            <a:r>
              <a:rPr lang="en-US" sz="2400" dirty="0"/>
              <a:t> cell </a:t>
            </a:r>
          </a:p>
          <a:p>
            <a:pPr algn="ctr"/>
            <a:r>
              <a:rPr lang="en-US" sz="2400" dirty="0"/>
              <a:t>late 1800s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9F683D1-4B80-5D4F-9682-71CDFAC66B2B}"/>
              </a:ext>
            </a:extLst>
          </p:cNvPr>
          <p:cNvGrpSpPr/>
          <p:nvPr/>
        </p:nvGrpSpPr>
        <p:grpSpPr>
          <a:xfrm>
            <a:off x="2842528" y="666236"/>
            <a:ext cx="5940465" cy="5916463"/>
            <a:chOff x="2842528" y="666236"/>
            <a:chExt cx="5940465" cy="591646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642F32B-11F4-3C4C-A316-15806F7983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42528" y="666236"/>
              <a:ext cx="5940465" cy="5916463"/>
            </a:xfrm>
            <a:prstGeom prst="rect">
              <a:avLst/>
            </a:prstGeom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6AAC3481-87F8-C54D-98C3-D60355250A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80881" y="666236"/>
              <a:ext cx="2602112" cy="23523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88764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Overall balanced redox equations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2E296-D504-3549-AC1B-4232B801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20" y="542611"/>
            <a:ext cx="9603089" cy="140621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/>
              <p:nvPr/>
            </p:nvSpPr>
            <p:spPr>
              <a:xfrm>
                <a:off x="652081" y="1948829"/>
                <a:ext cx="9996628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Sometimes, combinations require balancing the electrons:</a:t>
                </a:r>
              </a:p>
              <a:p>
                <a:endParaRPr lang="en-US" sz="2400" dirty="0"/>
              </a:p>
              <a:p>
                <a:pPr algn="ctr"/>
                <a:r>
                  <a:rPr lang="en-US" sz="2400" dirty="0"/>
                  <a:t>d with 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→4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+4 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4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+4 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→2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algn="ctr"/>
                <a:r>
                  <a:rPr lang="en-US" sz="2400" dirty="0"/>
                  <a:t>------------------------------------------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2 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+4 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4 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+2 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038C81-A888-224E-B5BE-07E679A44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081" y="1948829"/>
                <a:ext cx="9996628" cy="2677656"/>
              </a:xfrm>
              <a:prstGeom prst="rect">
                <a:avLst/>
              </a:prstGeom>
              <a:blipFill>
                <a:blip r:embed="rId3"/>
                <a:stretch>
                  <a:fillRect l="-1015" t="-1887" b="-23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A0FF879F-B19A-684E-8C6A-B6F11DE1BE35}"/>
              </a:ext>
            </a:extLst>
          </p:cNvPr>
          <p:cNvSpPr/>
          <p:nvPr/>
        </p:nvSpPr>
        <p:spPr>
          <a:xfrm>
            <a:off x="371397" y="5115060"/>
            <a:ext cx="115968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Conventions on writing overall balanced equations: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Cancel the </a:t>
            </a:r>
            <a:r>
              <a:rPr lang="en-US" sz="2400" i="1" dirty="0"/>
              <a:t>electrons</a:t>
            </a:r>
            <a:r>
              <a:rPr lang="en-US" sz="2400" dirty="0"/>
              <a:t> on left and right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If the same </a:t>
            </a:r>
            <a:r>
              <a:rPr lang="en-US" sz="2400" i="1" dirty="0"/>
              <a:t>chemical species </a:t>
            </a:r>
            <a:r>
              <a:rPr lang="en-US" sz="2400" dirty="0"/>
              <a:t>appears on both sides, leave them there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191AE56-0010-8242-8F6D-3F2D2A557918}"/>
              </a:ext>
            </a:extLst>
          </p:cNvPr>
          <p:cNvCxnSpPr/>
          <p:nvPr/>
        </p:nvCxnSpPr>
        <p:spPr>
          <a:xfrm flipH="1">
            <a:off x="6805913" y="3008725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191791-C866-0645-86BC-7A74980C0AE6}"/>
              </a:ext>
            </a:extLst>
          </p:cNvPr>
          <p:cNvCxnSpPr/>
          <p:nvPr/>
        </p:nvCxnSpPr>
        <p:spPr>
          <a:xfrm flipH="1">
            <a:off x="5349452" y="3404239"/>
            <a:ext cx="497712" cy="523220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31272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Electrical current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8312B0FF-DED5-E448-8DEB-D07E9529F0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8" t="6589" r="66409" b="62560"/>
          <a:stretch/>
        </p:blipFill>
        <p:spPr bwMode="auto">
          <a:xfrm>
            <a:off x="5539399" y="2636725"/>
            <a:ext cx="2986269" cy="2115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A004BA-443E-6645-AEFB-B3AB2C5899B2}"/>
              </a:ext>
            </a:extLst>
          </p:cNvPr>
          <p:cNvSpPr txBox="1"/>
          <p:nvPr/>
        </p:nvSpPr>
        <p:spPr>
          <a:xfrm>
            <a:off x="6785811" y="998621"/>
            <a:ext cx="4343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Current (I) is like 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Units are “Amperes”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 can tell the current in a light bulb by its </a:t>
            </a:r>
            <a:r>
              <a:rPr lang="en-US" sz="2400" b="1" dirty="0"/>
              <a:t>brightness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A618AEF4-2BD1-CB4C-92B1-D9C0FA02DB0D}"/>
              </a:ext>
            </a:extLst>
          </p:cNvPr>
          <p:cNvSpPr/>
          <p:nvPr/>
        </p:nvSpPr>
        <p:spPr>
          <a:xfrm rot="20814461">
            <a:off x="7279105" y="4403556"/>
            <a:ext cx="493295" cy="360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4ECA2824-E0AA-6F4D-8A5C-B850337B903A}"/>
              </a:ext>
            </a:extLst>
          </p:cNvPr>
          <p:cNvSpPr/>
          <p:nvPr/>
        </p:nvSpPr>
        <p:spPr>
          <a:xfrm rot="15092755">
            <a:off x="7002455" y="3208456"/>
            <a:ext cx="493295" cy="360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5C10D7-98B8-9541-BA94-4A52B4802F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C560A06-A5E8-AD41-A06D-687AB53D2013}"/>
              </a:ext>
            </a:extLst>
          </p:cNvPr>
          <p:cNvSpPr/>
          <p:nvPr/>
        </p:nvSpPr>
        <p:spPr>
          <a:xfrm>
            <a:off x="2167080" y="2599068"/>
            <a:ext cx="1359568" cy="1431758"/>
          </a:xfrm>
          <a:prstGeom prst="ellipse">
            <a:avLst/>
          </a:prstGeom>
          <a:solidFill>
            <a:srgbClr val="00B05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4707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Voltage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DEBD36-99A0-BB4C-AE00-0F11DD3F413C}"/>
              </a:ext>
            </a:extLst>
          </p:cNvPr>
          <p:cNvSpPr txBox="1"/>
          <p:nvPr/>
        </p:nvSpPr>
        <p:spPr>
          <a:xfrm>
            <a:off x="6785811" y="998621"/>
            <a:ext cx="4343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Voltage (V) is like pressure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Units are “Volts”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 can tell the voltage from the </a:t>
            </a:r>
            <a:r>
              <a:rPr lang="en-US" sz="2400" b="1" dirty="0"/>
              <a:t>label</a:t>
            </a:r>
            <a:r>
              <a:rPr lang="en-US" sz="2400" dirty="0"/>
              <a:t> on the battery (or use a </a:t>
            </a:r>
            <a:r>
              <a:rPr lang="en-US" sz="2400" b="1" dirty="0"/>
              <a:t>voltmeter</a:t>
            </a:r>
            <a:r>
              <a:rPr lang="en-US" sz="2400" dirty="0"/>
              <a:t>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6D85983-4960-8D47-93F3-CE2718F7CD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691AF138-36EE-254C-9B1B-C325DA7EA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96" y="3310688"/>
            <a:ext cx="2404312" cy="2404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8" name="Picture 6">
            <a:extLst>
              <a:ext uri="{FF2B5EF4-FFF2-40B4-BE49-F238E27FC236}">
                <a16:creationId xmlns:a16="http://schemas.microsoft.com/office/drawing/2014/main" id="{0B97C851-3D98-C248-BDCB-33DAD853E0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30" t="20014" b="19606"/>
          <a:stretch/>
        </p:blipFill>
        <p:spPr bwMode="auto">
          <a:xfrm>
            <a:off x="9901990" y="3153275"/>
            <a:ext cx="1872054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208E7A44-BAE0-224A-817A-81F464C585F9}"/>
              </a:ext>
            </a:extLst>
          </p:cNvPr>
          <p:cNvSpPr/>
          <p:nvPr/>
        </p:nvSpPr>
        <p:spPr>
          <a:xfrm>
            <a:off x="976811" y="2599068"/>
            <a:ext cx="1374760" cy="1431758"/>
          </a:xfrm>
          <a:prstGeom prst="ellipse">
            <a:avLst/>
          </a:prstGeom>
          <a:solidFill>
            <a:srgbClr val="FFFF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0B8ED4E-FC73-0E46-A1EE-DACEBBE83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315" y="4711118"/>
            <a:ext cx="1872054" cy="200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72932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Resistance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B6BC05-06E4-044D-B3D6-663CC35AABC3}"/>
              </a:ext>
            </a:extLst>
          </p:cNvPr>
          <p:cNvSpPr txBox="1"/>
          <p:nvPr/>
        </p:nvSpPr>
        <p:spPr>
          <a:xfrm>
            <a:off x="6785811" y="998621"/>
            <a:ext cx="5251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Resistance (R) is like friction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Units are “Ohms”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More in a series =&gt; more resistance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D95827-5FCA-9A46-86F3-A74FA58CD8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7501A71-9A96-314C-B316-895C1D1AB3D3}"/>
              </a:ext>
            </a:extLst>
          </p:cNvPr>
          <p:cNvSpPr/>
          <p:nvPr/>
        </p:nvSpPr>
        <p:spPr>
          <a:xfrm>
            <a:off x="2183730" y="542611"/>
            <a:ext cx="2159669" cy="2303266"/>
          </a:xfrm>
          <a:prstGeom prst="ellipse">
            <a:avLst/>
          </a:prstGeom>
          <a:solidFill>
            <a:srgbClr val="FF00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CDA1DE85-22E5-144B-A6D6-51801B9148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27" t="53479" r="39778" b="23889"/>
          <a:stretch/>
        </p:blipFill>
        <p:spPr bwMode="auto">
          <a:xfrm>
            <a:off x="6785810" y="4147089"/>
            <a:ext cx="3194808" cy="233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5AA69160-D274-5746-8694-7FBD0C2B98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5" t="6589" r="66409" b="62560"/>
          <a:stretch/>
        </p:blipFill>
        <p:spPr bwMode="auto">
          <a:xfrm>
            <a:off x="7411453" y="2461439"/>
            <a:ext cx="1141940" cy="151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35CE211-4FC5-9F46-B61B-B3EE585ADEAA}"/>
              </a:ext>
            </a:extLst>
          </p:cNvPr>
          <p:cNvSpPr txBox="1"/>
          <p:nvPr/>
        </p:nvSpPr>
        <p:spPr>
          <a:xfrm>
            <a:off x="9980617" y="2708605"/>
            <a:ext cx="22113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 of 1 lightbulb</a:t>
            </a:r>
          </a:p>
        </p:txBody>
      </p:sp>
    </p:spTree>
    <p:extLst>
      <p:ext uri="{BB962C8B-B14F-4D97-AF65-F5344CB8AC3E}">
        <p14:creationId xmlns:p14="http://schemas.microsoft.com/office/powerpoint/2010/main" val="25450675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Resistance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B6BC05-06E4-044D-B3D6-663CC35AABC3}"/>
              </a:ext>
            </a:extLst>
          </p:cNvPr>
          <p:cNvSpPr txBox="1"/>
          <p:nvPr/>
        </p:nvSpPr>
        <p:spPr>
          <a:xfrm>
            <a:off x="6785811" y="998621"/>
            <a:ext cx="5251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Resistance (R) is like friction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Units are “Ohms”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More in a series =&gt; more resistance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D95827-5FCA-9A46-86F3-A74FA58CD8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7501A71-9A96-314C-B316-895C1D1AB3D3}"/>
              </a:ext>
            </a:extLst>
          </p:cNvPr>
          <p:cNvSpPr/>
          <p:nvPr/>
        </p:nvSpPr>
        <p:spPr>
          <a:xfrm>
            <a:off x="2183730" y="542611"/>
            <a:ext cx="2159669" cy="2303266"/>
          </a:xfrm>
          <a:prstGeom prst="ellipse">
            <a:avLst/>
          </a:prstGeom>
          <a:solidFill>
            <a:srgbClr val="FF00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9DB5566-D7DE-A645-9545-EA2798245A92}"/>
              </a:ext>
            </a:extLst>
          </p:cNvPr>
          <p:cNvGrpSpPr/>
          <p:nvPr/>
        </p:nvGrpSpPr>
        <p:grpSpPr>
          <a:xfrm>
            <a:off x="6785810" y="4147089"/>
            <a:ext cx="5406185" cy="2334151"/>
            <a:chOff x="7114980" y="2823639"/>
            <a:chExt cx="3430150" cy="1985211"/>
          </a:xfrm>
        </p:grpSpPr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CDA1DE85-22E5-144B-A6D6-51801B9148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27" t="53479" r="39778" b="23889"/>
            <a:stretch/>
          </p:blipFill>
          <p:spPr bwMode="auto">
            <a:xfrm>
              <a:off x="7114980" y="2823639"/>
              <a:ext cx="2027062" cy="1985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2B21E8-B653-934C-B959-312160CB3359}"/>
                </a:ext>
              </a:extLst>
            </p:cNvPr>
            <p:cNvSpPr txBox="1"/>
            <p:nvPr/>
          </p:nvSpPr>
          <p:spPr>
            <a:xfrm>
              <a:off x="9142042" y="3232026"/>
              <a:ext cx="1403088" cy="706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3x the original resistance</a:t>
              </a:r>
            </a:p>
          </p:txBody>
        </p:sp>
      </p:grpSp>
      <p:pic>
        <p:nvPicPr>
          <p:cNvPr id="18" name="Picture 2">
            <a:extLst>
              <a:ext uri="{FF2B5EF4-FFF2-40B4-BE49-F238E27FC236}">
                <a16:creationId xmlns:a16="http://schemas.microsoft.com/office/drawing/2014/main" id="{5AA69160-D274-5746-8694-7FBD0C2B98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5" t="6589" r="66409" b="62560"/>
          <a:stretch/>
        </p:blipFill>
        <p:spPr bwMode="auto">
          <a:xfrm>
            <a:off x="7411453" y="2461439"/>
            <a:ext cx="1141940" cy="151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35CE211-4FC5-9F46-B61B-B3EE585ADEAA}"/>
              </a:ext>
            </a:extLst>
          </p:cNvPr>
          <p:cNvSpPr txBox="1"/>
          <p:nvPr/>
        </p:nvSpPr>
        <p:spPr>
          <a:xfrm>
            <a:off x="9980617" y="2708605"/>
            <a:ext cx="22113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 of 1 lightbulb</a:t>
            </a:r>
          </a:p>
        </p:txBody>
      </p:sp>
    </p:spTree>
    <p:extLst>
      <p:ext uri="{BB962C8B-B14F-4D97-AF65-F5344CB8AC3E}">
        <p14:creationId xmlns:p14="http://schemas.microsoft.com/office/powerpoint/2010/main" val="35972539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How changing the voltage changes the current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3BB88E-AD5B-2B4C-8971-633B5A9EEF30}"/>
                  </a:ext>
                </a:extLst>
              </p:cNvPr>
              <p:cNvSpPr txBox="1"/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Ohm’s Law: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𝑰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num>
                      <m:den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𝑹</m:t>
                        </m:r>
                      </m:den>
                    </m:f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3BB88E-AD5B-2B4C-8971-633B5A9EEF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blipFill>
                <a:blip r:embed="rId2"/>
                <a:stretch>
                  <a:fillRect l="-2564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554" name="Picture 2">
            <a:extLst>
              <a:ext uri="{FF2B5EF4-FFF2-40B4-BE49-F238E27FC236}">
                <a16:creationId xmlns:a16="http://schemas.microsoft.com/office/drawing/2014/main" id="{9BEC0030-BC7B-3246-A9CC-5E93199EF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181" y="2153653"/>
            <a:ext cx="5571941" cy="3125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9DB7795-9673-9C4B-940C-B9EB9650D291}"/>
              </a:ext>
            </a:extLst>
          </p:cNvPr>
          <p:cNvSpPr txBox="1"/>
          <p:nvPr/>
        </p:nvSpPr>
        <p:spPr>
          <a:xfrm>
            <a:off x="6126865" y="5480773"/>
            <a:ext cx="2497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Bigger V =&gt;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6D85983-4960-8D47-93F3-CE2718F7CD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4EAD95D-388E-AA4D-B8DC-39A928C4D4D7}"/>
              </a:ext>
            </a:extLst>
          </p:cNvPr>
          <p:cNvSpPr/>
          <p:nvPr/>
        </p:nvSpPr>
        <p:spPr>
          <a:xfrm>
            <a:off x="976811" y="2599068"/>
            <a:ext cx="1374760" cy="1431758"/>
          </a:xfrm>
          <a:prstGeom prst="ellipse">
            <a:avLst/>
          </a:prstGeom>
          <a:solidFill>
            <a:srgbClr val="FFFF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57C83D2-0005-DE4B-BC25-06C7A6486A0D}"/>
              </a:ext>
            </a:extLst>
          </p:cNvPr>
          <p:cNvSpPr/>
          <p:nvPr/>
        </p:nvSpPr>
        <p:spPr>
          <a:xfrm>
            <a:off x="2167080" y="2599068"/>
            <a:ext cx="1359568" cy="1431758"/>
          </a:xfrm>
          <a:prstGeom prst="ellipse">
            <a:avLst/>
          </a:prstGeom>
          <a:solidFill>
            <a:srgbClr val="00B05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E9C243-5E0D-5D4E-B22B-6C3795651713}"/>
              </a:ext>
            </a:extLst>
          </p:cNvPr>
          <p:cNvSpPr txBox="1"/>
          <p:nvPr/>
        </p:nvSpPr>
        <p:spPr>
          <a:xfrm>
            <a:off x="6289695" y="569197"/>
            <a:ext cx="4815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Assuming the same R, what’s the difference in current?</a:t>
            </a:r>
          </a:p>
        </p:txBody>
      </p:sp>
    </p:spTree>
    <p:extLst>
      <p:ext uri="{BB962C8B-B14F-4D97-AF65-F5344CB8AC3E}">
        <p14:creationId xmlns:p14="http://schemas.microsoft.com/office/powerpoint/2010/main" val="7614804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How changing the voltage changes the current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3BB88E-AD5B-2B4C-8971-633B5A9EEF30}"/>
                  </a:ext>
                </a:extLst>
              </p:cNvPr>
              <p:cNvSpPr txBox="1"/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Ohm’s Law: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𝑰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num>
                      <m:den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𝑹</m:t>
                        </m:r>
                      </m:den>
                    </m:f>
                  </m:oMath>
                </a14:m>
                <a:endParaRPr lang="en-US" sz="2400" b="1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D3BB88E-AD5B-2B4C-8971-633B5A9EEF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blipFill>
                <a:blip r:embed="rId2"/>
                <a:stretch>
                  <a:fillRect l="-2564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554" name="Picture 2">
            <a:extLst>
              <a:ext uri="{FF2B5EF4-FFF2-40B4-BE49-F238E27FC236}">
                <a16:creationId xmlns:a16="http://schemas.microsoft.com/office/drawing/2014/main" id="{9BEC0030-BC7B-3246-A9CC-5E93199EF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181" y="2153653"/>
            <a:ext cx="5571941" cy="3125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9DB7795-9673-9C4B-940C-B9EB9650D291}"/>
              </a:ext>
            </a:extLst>
          </p:cNvPr>
          <p:cNvSpPr txBox="1"/>
          <p:nvPr/>
        </p:nvSpPr>
        <p:spPr>
          <a:xfrm>
            <a:off x="6126864" y="5480773"/>
            <a:ext cx="5480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Bigger V =&gt; brighter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6D85983-4960-8D47-93F3-CE2718F7CD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4EAD95D-388E-AA4D-B8DC-39A928C4D4D7}"/>
              </a:ext>
            </a:extLst>
          </p:cNvPr>
          <p:cNvSpPr/>
          <p:nvPr/>
        </p:nvSpPr>
        <p:spPr>
          <a:xfrm>
            <a:off x="976811" y="2599068"/>
            <a:ext cx="1374760" cy="1431758"/>
          </a:xfrm>
          <a:prstGeom prst="ellipse">
            <a:avLst/>
          </a:prstGeom>
          <a:solidFill>
            <a:srgbClr val="FFFF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57C83D2-0005-DE4B-BC25-06C7A6486A0D}"/>
              </a:ext>
            </a:extLst>
          </p:cNvPr>
          <p:cNvSpPr/>
          <p:nvPr/>
        </p:nvSpPr>
        <p:spPr>
          <a:xfrm>
            <a:off x="2167080" y="2599068"/>
            <a:ext cx="1359568" cy="1431758"/>
          </a:xfrm>
          <a:prstGeom prst="ellipse">
            <a:avLst/>
          </a:prstGeom>
          <a:solidFill>
            <a:srgbClr val="00B05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E9C243-5E0D-5D4E-B22B-6C3795651713}"/>
              </a:ext>
            </a:extLst>
          </p:cNvPr>
          <p:cNvSpPr txBox="1"/>
          <p:nvPr/>
        </p:nvSpPr>
        <p:spPr>
          <a:xfrm>
            <a:off x="6289695" y="569197"/>
            <a:ext cx="4815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Assuming the same R, what’s the difference in current?</a:t>
            </a:r>
          </a:p>
        </p:txBody>
      </p:sp>
    </p:spTree>
    <p:extLst>
      <p:ext uri="{BB962C8B-B14F-4D97-AF65-F5344CB8AC3E}">
        <p14:creationId xmlns:p14="http://schemas.microsoft.com/office/powerpoint/2010/main" val="6495855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How changing the resistance changes the current</a:t>
            </a:r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9BEC0030-BC7B-3246-A9CC-5E93199EF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181" y="2153653"/>
            <a:ext cx="5571941" cy="3125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C29393-EB00-0440-98D6-FCA6187B5A6A}"/>
              </a:ext>
            </a:extLst>
          </p:cNvPr>
          <p:cNvSpPr txBox="1"/>
          <p:nvPr/>
        </p:nvSpPr>
        <p:spPr>
          <a:xfrm>
            <a:off x="6126865" y="5480773"/>
            <a:ext cx="35138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Bigger V =&gt; brighter</a:t>
            </a:r>
          </a:p>
          <a:p>
            <a:r>
              <a:rPr lang="en-US" sz="2400" dirty="0"/>
              <a:t>Bigger R =&gt;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C2BB58-91BD-514C-A707-2775C8B3CD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07F360A-65A4-6A42-8140-C27E65D70A5F}"/>
                  </a:ext>
                </a:extLst>
              </p:cNvPr>
              <p:cNvSpPr txBox="1"/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Ohm’s Law: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𝑰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num>
                      <m:den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𝑹</m:t>
                        </m:r>
                      </m:den>
                    </m:f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07F360A-65A4-6A42-8140-C27E65D70A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blipFill>
                <a:blip r:embed="rId4"/>
                <a:stretch>
                  <a:fillRect l="-2564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7F7C913B-B664-4B4F-90D4-F5714CAF7CB5}"/>
              </a:ext>
            </a:extLst>
          </p:cNvPr>
          <p:cNvSpPr/>
          <p:nvPr/>
        </p:nvSpPr>
        <p:spPr>
          <a:xfrm>
            <a:off x="976811" y="2599068"/>
            <a:ext cx="1374760" cy="1431758"/>
          </a:xfrm>
          <a:prstGeom prst="ellipse">
            <a:avLst/>
          </a:prstGeom>
          <a:solidFill>
            <a:srgbClr val="FFFF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8ECD669-2721-2045-A6B6-350B34B2759F}"/>
              </a:ext>
            </a:extLst>
          </p:cNvPr>
          <p:cNvSpPr/>
          <p:nvPr/>
        </p:nvSpPr>
        <p:spPr>
          <a:xfrm>
            <a:off x="2167080" y="2599068"/>
            <a:ext cx="1359568" cy="1431758"/>
          </a:xfrm>
          <a:prstGeom prst="ellipse">
            <a:avLst/>
          </a:prstGeom>
          <a:solidFill>
            <a:srgbClr val="00B05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900C0E-86BF-CE40-B573-B539DBE752B1}"/>
              </a:ext>
            </a:extLst>
          </p:cNvPr>
          <p:cNvSpPr txBox="1"/>
          <p:nvPr/>
        </p:nvSpPr>
        <p:spPr>
          <a:xfrm>
            <a:off x="6289695" y="569197"/>
            <a:ext cx="4815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Assuming the same V, what’s the difference in current?</a:t>
            </a:r>
          </a:p>
        </p:txBody>
      </p:sp>
    </p:spTree>
    <p:extLst>
      <p:ext uri="{BB962C8B-B14F-4D97-AF65-F5344CB8AC3E}">
        <p14:creationId xmlns:p14="http://schemas.microsoft.com/office/powerpoint/2010/main" val="13865576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How changing the resistance changes the current</a:t>
            </a:r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9BEC0030-BC7B-3246-A9CC-5E93199EF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181" y="2153653"/>
            <a:ext cx="5571941" cy="3125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256249-6BC8-574E-B1A8-4CE7B40028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1F50E04-6ADE-0142-B2FE-B39EB6149D52}"/>
                  </a:ext>
                </a:extLst>
              </p:cNvPr>
              <p:cNvSpPr txBox="1"/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Ohm’s Law: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𝑰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num>
                      <m:den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𝑹</m:t>
                        </m:r>
                      </m:den>
                    </m:f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1F50E04-6ADE-0142-B2FE-B39EB6149D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blipFill>
                <a:blip r:embed="rId4"/>
                <a:stretch>
                  <a:fillRect l="-2564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Oval 14">
            <a:extLst>
              <a:ext uri="{FF2B5EF4-FFF2-40B4-BE49-F238E27FC236}">
                <a16:creationId xmlns:a16="http://schemas.microsoft.com/office/drawing/2014/main" id="{4811486C-4F5D-B541-9E1F-284885180AFB}"/>
              </a:ext>
            </a:extLst>
          </p:cNvPr>
          <p:cNvSpPr/>
          <p:nvPr/>
        </p:nvSpPr>
        <p:spPr>
          <a:xfrm>
            <a:off x="976811" y="2599068"/>
            <a:ext cx="1374760" cy="1431758"/>
          </a:xfrm>
          <a:prstGeom prst="ellipse">
            <a:avLst/>
          </a:prstGeom>
          <a:solidFill>
            <a:srgbClr val="FFFF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B54715-0AEC-BC48-804B-75D570CACBCE}"/>
              </a:ext>
            </a:extLst>
          </p:cNvPr>
          <p:cNvSpPr/>
          <p:nvPr/>
        </p:nvSpPr>
        <p:spPr>
          <a:xfrm>
            <a:off x="2167080" y="2599068"/>
            <a:ext cx="1359568" cy="1431758"/>
          </a:xfrm>
          <a:prstGeom prst="ellipse">
            <a:avLst/>
          </a:prstGeom>
          <a:solidFill>
            <a:srgbClr val="00B05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0A7C7B-0955-E04F-8270-03C74FB81815}"/>
              </a:ext>
            </a:extLst>
          </p:cNvPr>
          <p:cNvSpPr txBox="1"/>
          <p:nvPr/>
        </p:nvSpPr>
        <p:spPr>
          <a:xfrm>
            <a:off x="6289695" y="569197"/>
            <a:ext cx="4815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Assuming the same V, what’s the difference in current?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86B708-0AED-2E4F-443A-AB1F9A5BD420}"/>
              </a:ext>
            </a:extLst>
          </p:cNvPr>
          <p:cNvSpPr txBox="1"/>
          <p:nvPr/>
        </p:nvSpPr>
        <p:spPr>
          <a:xfrm>
            <a:off x="6126865" y="5480773"/>
            <a:ext cx="35138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Bigger V =&gt; brighter</a:t>
            </a:r>
          </a:p>
          <a:p>
            <a:r>
              <a:rPr lang="en-US" sz="2400" dirty="0"/>
              <a:t>Bigger R =&gt; dimmer</a:t>
            </a:r>
          </a:p>
        </p:txBody>
      </p:sp>
    </p:spTree>
    <p:extLst>
      <p:ext uri="{BB962C8B-B14F-4D97-AF65-F5344CB8AC3E}">
        <p14:creationId xmlns:p14="http://schemas.microsoft.com/office/powerpoint/2010/main" val="27158789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How do you change the resistance? Configure in series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771C61-486F-3F49-B16B-4880AFCB8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FB07D98-41D8-D14C-94CB-465155AC7423}"/>
              </a:ext>
            </a:extLst>
          </p:cNvPr>
          <p:cNvGrpSpPr/>
          <p:nvPr/>
        </p:nvGrpSpPr>
        <p:grpSpPr>
          <a:xfrm>
            <a:off x="5539399" y="2636725"/>
            <a:ext cx="6756011" cy="4073115"/>
            <a:chOff x="5250641" y="735735"/>
            <a:chExt cx="6756011" cy="4073115"/>
          </a:xfrm>
        </p:grpSpPr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007D3D34-3AF8-E941-87E2-20B9F54223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09" t="53479" r="39778" b="23889"/>
            <a:stretch/>
          </p:blipFill>
          <p:spPr bwMode="auto">
            <a:xfrm>
              <a:off x="5787189" y="2823639"/>
              <a:ext cx="3354854" cy="1985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8312B0FF-DED5-E448-8DEB-D07E9529F03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8" t="6589" r="66409" b="62560"/>
            <a:stretch/>
          </p:blipFill>
          <p:spPr bwMode="auto">
            <a:xfrm>
              <a:off x="5250641" y="735735"/>
              <a:ext cx="2986269" cy="21157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7C8236F-2EAD-5346-A290-3A1C777613EE}"/>
                </a:ext>
              </a:extLst>
            </p:cNvPr>
            <p:cNvSpPr txBox="1"/>
            <p:nvPr/>
          </p:nvSpPr>
          <p:spPr>
            <a:xfrm>
              <a:off x="9245454" y="3115638"/>
              <a:ext cx="27611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Current here?</a:t>
              </a:r>
            </a:p>
          </p:txBody>
        </p:sp>
      </p:grpSp>
      <p:sp>
        <p:nvSpPr>
          <p:cNvPr id="12" name="Right Arrow 11">
            <a:extLst>
              <a:ext uri="{FF2B5EF4-FFF2-40B4-BE49-F238E27FC236}">
                <a16:creationId xmlns:a16="http://schemas.microsoft.com/office/drawing/2014/main" id="{E8602977-74DC-D641-B9EC-EE3FCE11813B}"/>
              </a:ext>
            </a:extLst>
          </p:cNvPr>
          <p:cNvSpPr/>
          <p:nvPr/>
        </p:nvSpPr>
        <p:spPr>
          <a:xfrm rot="20814461">
            <a:off x="7279105" y="4403556"/>
            <a:ext cx="493295" cy="360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326F931-143D-2C44-8FF8-9E34D67B3F03}"/>
              </a:ext>
            </a:extLst>
          </p:cNvPr>
          <p:cNvSpPr/>
          <p:nvPr/>
        </p:nvSpPr>
        <p:spPr>
          <a:xfrm rot="15092755">
            <a:off x="7002455" y="3208456"/>
            <a:ext cx="493295" cy="360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01477E-4476-434B-854D-AF77CBD318EC}"/>
              </a:ext>
            </a:extLst>
          </p:cNvPr>
          <p:cNvSpPr txBox="1"/>
          <p:nvPr/>
        </p:nvSpPr>
        <p:spPr>
          <a:xfrm>
            <a:off x="6289695" y="569197"/>
            <a:ext cx="4815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Assuming the same V, what’s the difference in current?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FF13410-0D64-374E-BE05-338CBFD7613A}"/>
              </a:ext>
            </a:extLst>
          </p:cNvPr>
          <p:cNvSpPr/>
          <p:nvPr/>
        </p:nvSpPr>
        <p:spPr>
          <a:xfrm>
            <a:off x="2183730" y="542611"/>
            <a:ext cx="2159669" cy="2303266"/>
          </a:xfrm>
          <a:prstGeom prst="ellipse">
            <a:avLst/>
          </a:prstGeom>
          <a:solidFill>
            <a:srgbClr val="FF00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061D28D-1548-9345-975C-F4754843D63F}"/>
                  </a:ext>
                </a:extLst>
              </p:cNvPr>
              <p:cNvSpPr txBox="1"/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Ohm’s Law: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𝑰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num>
                      <m:den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𝑹</m:t>
                        </m:r>
                      </m:den>
                    </m:f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061D28D-1548-9345-975C-F4754843D6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blipFill>
                <a:blip r:embed="rId4"/>
                <a:stretch>
                  <a:fillRect l="-2564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Oval 20">
            <a:extLst>
              <a:ext uri="{FF2B5EF4-FFF2-40B4-BE49-F238E27FC236}">
                <a16:creationId xmlns:a16="http://schemas.microsoft.com/office/drawing/2014/main" id="{E8F6092B-28CA-854C-BB6A-D31FA808171B}"/>
              </a:ext>
            </a:extLst>
          </p:cNvPr>
          <p:cNvSpPr/>
          <p:nvPr/>
        </p:nvSpPr>
        <p:spPr>
          <a:xfrm>
            <a:off x="2167080" y="2599068"/>
            <a:ext cx="1359568" cy="1431758"/>
          </a:xfrm>
          <a:prstGeom prst="ellipse">
            <a:avLst/>
          </a:prstGeom>
          <a:solidFill>
            <a:srgbClr val="00B05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115EE8-C3F6-FC4F-A659-4099AA718716}"/>
              </a:ext>
            </a:extLst>
          </p:cNvPr>
          <p:cNvSpPr/>
          <p:nvPr/>
        </p:nvSpPr>
        <p:spPr>
          <a:xfrm>
            <a:off x="9552966" y="3314947"/>
            <a:ext cx="21478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Original current</a:t>
            </a:r>
          </a:p>
        </p:txBody>
      </p:sp>
    </p:spTree>
    <p:extLst>
      <p:ext uri="{BB962C8B-B14F-4D97-AF65-F5344CB8AC3E}">
        <p14:creationId xmlns:p14="http://schemas.microsoft.com/office/powerpoint/2010/main" val="1575625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All Galvanic cells have an </a:t>
            </a:r>
            <a:r>
              <a:rPr lang="en-US" sz="3000" b="1" u="sng" dirty="0">
                <a:latin typeface="+mn-lt"/>
              </a:rPr>
              <a:t>anode</a:t>
            </a:r>
            <a:r>
              <a:rPr lang="en-US" sz="3000" b="1" dirty="0">
                <a:latin typeface="+mn-lt"/>
              </a:rPr>
              <a:t> and a </a:t>
            </a:r>
            <a:r>
              <a:rPr lang="en-US" sz="3000" b="1" u="sng" dirty="0">
                <a:latin typeface="+mn-lt"/>
              </a:rPr>
              <a:t>cathode</a:t>
            </a:r>
            <a:endParaRPr lang="en-US" sz="3000" u="sng" dirty="0"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3A5EA6-C237-774B-8886-FA095B4A0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90" y="1829728"/>
            <a:ext cx="7622469" cy="360192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8F8800-8F03-0B4D-8D7B-E1DCB82AA25E}"/>
              </a:ext>
            </a:extLst>
          </p:cNvPr>
          <p:cNvSpPr/>
          <p:nvPr/>
        </p:nvSpPr>
        <p:spPr>
          <a:xfrm>
            <a:off x="9441879" y="3143028"/>
            <a:ext cx="22749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Gassner’s</a:t>
            </a:r>
            <a:r>
              <a:rPr lang="en-US" sz="2400" dirty="0"/>
              <a:t> cell </a:t>
            </a:r>
          </a:p>
          <a:p>
            <a:pPr algn="ctr"/>
            <a:r>
              <a:rPr lang="en-US" sz="2400" dirty="0"/>
              <a:t>~1900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“Alkaline cell”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71C4CD-F6EE-594A-9C69-7CB09A83BBBD}"/>
              </a:ext>
            </a:extLst>
          </p:cNvPr>
          <p:cNvSpPr/>
          <p:nvPr/>
        </p:nvSpPr>
        <p:spPr>
          <a:xfrm>
            <a:off x="1631780" y="5564299"/>
            <a:ext cx="48158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Electrons flow </a:t>
            </a:r>
            <a:r>
              <a:rPr lang="en-US" sz="2400" b="1" dirty="0"/>
              <a:t>out</a:t>
            </a:r>
            <a:r>
              <a:rPr lang="en-US" sz="2400" dirty="0"/>
              <a:t> at the </a:t>
            </a:r>
            <a:r>
              <a:rPr lang="en-US" sz="2400" b="1" dirty="0"/>
              <a:t>anode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503834-21F4-D54E-A9D7-C433F854E325}"/>
              </a:ext>
            </a:extLst>
          </p:cNvPr>
          <p:cNvSpPr/>
          <p:nvPr/>
        </p:nvSpPr>
        <p:spPr>
          <a:xfrm>
            <a:off x="1295592" y="758116"/>
            <a:ext cx="50349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Electrons flow </a:t>
            </a:r>
            <a:r>
              <a:rPr lang="en-US" sz="2400" b="1" dirty="0"/>
              <a:t>in</a:t>
            </a:r>
            <a:r>
              <a:rPr lang="en-US" sz="2400" dirty="0"/>
              <a:t> at the </a:t>
            </a:r>
            <a:r>
              <a:rPr lang="en-US" sz="2400" b="1" dirty="0"/>
              <a:t>cathode</a:t>
            </a:r>
            <a:r>
              <a:rPr lang="en-US" sz="2400" dirty="0"/>
              <a:t> 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3243607-FA5E-BD48-BACE-D50728CCA157}"/>
              </a:ext>
            </a:extLst>
          </p:cNvPr>
          <p:cNvGrpSpPr/>
          <p:nvPr/>
        </p:nvGrpSpPr>
        <p:grpSpPr>
          <a:xfrm>
            <a:off x="303978" y="1829728"/>
            <a:ext cx="3090722" cy="3440885"/>
            <a:chOff x="303978" y="1829728"/>
            <a:chExt cx="3090722" cy="3440885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6DC9751-07C8-654A-8604-5FB0082C336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4490" y="2233782"/>
              <a:ext cx="879916" cy="1195218"/>
              <a:chOff x="5674290" y="901874"/>
              <a:chExt cx="1878905" cy="2552177"/>
            </a:xfrm>
          </p:grpSpPr>
          <p:pic>
            <p:nvPicPr>
              <p:cNvPr id="18" name="Picture 2">
                <a:extLst>
                  <a:ext uri="{FF2B5EF4-FFF2-40B4-BE49-F238E27FC236}">
                    <a16:creationId xmlns:a16="http://schemas.microsoft.com/office/drawing/2014/main" id="{A80660EB-11AB-9947-8348-A32F923B679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79968" y="901874"/>
                <a:ext cx="1865336" cy="25521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540F03C-6C4F-7941-A36A-0FF76A85BE29}"/>
                  </a:ext>
                </a:extLst>
              </p:cNvPr>
              <p:cNvGrpSpPr/>
              <p:nvPr/>
            </p:nvGrpSpPr>
            <p:grpSpPr>
              <a:xfrm>
                <a:off x="5674290" y="2592888"/>
                <a:ext cx="1878905" cy="830937"/>
                <a:chOff x="5674290" y="2592888"/>
                <a:chExt cx="1878905" cy="830937"/>
              </a:xfrm>
            </p:grpSpPr>
            <p:sp>
              <p:nvSpPr>
                <p:cNvPr id="20" name="Freeform 19">
                  <a:extLst>
                    <a:ext uri="{FF2B5EF4-FFF2-40B4-BE49-F238E27FC236}">
                      <a16:creationId xmlns:a16="http://schemas.microsoft.com/office/drawing/2014/main" id="{6E65F1FC-2609-6047-8581-10322046CA96}"/>
                    </a:ext>
                  </a:extLst>
                </p:cNvPr>
                <p:cNvSpPr/>
                <p:nvPr/>
              </p:nvSpPr>
              <p:spPr>
                <a:xfrm>
                  <a:off x="5674290" y="2843408"/>
                  <a:ext cx="699473" cy="423112"/>
                </a:xfrm>
                <a:custGeom>
                  <a:avLst/>
                  <a:gdLst>
                    <a:gd name="connsiteX0" fmla="*/ 0 w 699473"/>
                    <a:gd name="connsiteY0" fmla="*/ 0 h 423112"/>
                    <a:gd name="connsiteX1" fmla="*/ 162839 w 699473"/>
                    <a:gd name="connsiteY1" fmla="*/ 363255 h 423112"/>
                    <a:gd name="connsiteX2" fmla="*/ 300625 w 699473"/>
                    <a:gd name="connsiteY2" fmla="*/ 413359 h 423112"/>
                    <a:gd name="connsiteX3" fmla="*/ 688932 w 699473"/>
                    <a:gd name="connsiteY3" fmla="*/ 263047 h 423112"/>
                    <a:gd name="connsiteX4" fmla="*/ 551146 w 699473"/>
                    <a:gd name="connsiteY4" fmla="*/ 313151 h 423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9473" h="423112">
                      <a:moveTo>
                        <a:pt x="0" y="0"/>
                      </a:moveTo>
                      <a:cubicBezTo>
                        <a:pt x="56367" y="147181"/>
                        <a:pt x="112735" y="294362"/>
                        <a:pt x="162839" y="363255"/>
                      </a:cubicBezTo>
                      <a:cubicBezTo>
                        <a:pt x="212943" y="432148"/>
                        <a:pt x="212943" y="430060"/>
                        <a:pt x="300625" y="413359"/>
                      </a:cubicBezTo>
                      <a:cubicBezTo>
                        <a:pt x="388307" y="396658"/>
                        <a:pt x="647179" y="279748"/>
                        <a:pt x="688932" y="263047"/>
                      </a:cubicBezTo>
                      <a:cubicBezTo>
                        <a:pt x="730685" y="246346"/>
                        <a:pt x="640915" y="279748"/>
                        <a:pt x="551146" y="313151"/>
                      </a:cubicBezTo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Freeform 20">
                  <a:extLst>
                    <a:ext uri="{FF2B5EF4-FFF2-40B4-BE49-F238E27FC236}">
                      <a16:creationId xmlns:a16="http://schemas.microsoft.com/office/drawing/2014/main" id="{B7211FDB-6EE7-D141-A9D9-0024514E1FB2}"/>
                    </a:ext>
                  </a:extLst>
                </p:cNvPr>
                <p:cNvSpPr/>
                <p:nvPr/>
              </p:nvSpPr>
              <p:spPr>
                <a:xfrm>
                  <a:off x="6713951" y="2592888"/>
                  <a:ext cx="839244" cy="830937"/>
                </a:xfrm>
                <a:custGeom>
                  <a:avLst/>
                  <a:gdLst>
                    <a:gd name="connsiteX0" fmla="*/ 839244 w 839244"/>
                    <a:gd name="connsiteY0" fmla="*/ 0 h 830937"/>
                    <a:gd name="connsiteX1" fmla="*/ 701457 w 839244"/>
                    <a:gd name="connsiteY1" fmla="*/ 137786 h 830937"/>
                    <a:gd name="connsiteX2" fmla="*/ 626301 w 839244"/>
                    <a:gd name="connsiteY2" fmla="*/ 212942 h 830937"/>
                    <a:gd name="connsiteX3" fmla="*/ 526093 w 839244"/>
                    <a:gd name="connsiteY3" fmla="*/ 388307 h 830937"/>
                    <a:gd name="connsiteX4" fmla="*/ 475989 w 839244"/>
                    <a:gd name="connsiteY4" fmla="*/ 613775 h 830937"/>
                    <a:gd name="connsiteX5" fmla="*/ 438411 w 839244"/>
                    <a:gd name="connsiteY5" fmla="*/ 776613 h 830937"/>
                    <a:gd name="connsiteX6" fmla="*/ 350728 w 839244"/>
                    <a:gd name="connsiteY6" fmla="*/ 826717 h 830937"/>
                    <a:gd name="connsiteX7" fmla="*/ 187890 w 839244"/>
                    <a:gd name="connsiteY7" fmla="*/ 826717 h 830937"/>
                    <a:gd name="connsiteX8" fmla="*/ 37578 w 839244"/>
                    <a:gd name="connsiteY8" fmla="*/ 814191 h 830937"/>
                    <a:gd name="connsiteX9" fmla="*/ 0 w 839244"/>
                    <a:gd name="connsiteY9" fmla="*/ 814191 h 830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39244" h="830937">
                      <a:moveTo>
                        <a:pt x="839244" y="0"/>
                      </a:moveTo>
                      <a:lnTo>
                        <a:pt x="701457" y="137786"/>
                      </a:lnTo>
                      <a:cubicBezTo>
                        <a:pt x="665966" y="173276"/>
                        <a:pt x="655528" y="171189"/>
                        <a:pt x="626301" y="212942"/>
                      </a:cubicBezTo>
                      <a:cubicBezTo>
                        <a:pt x="597074" y="254695"/>
                        <a:pt x="551145" y="321502"/>
                        <a:pt x="526093" y="388307"/>
                      </a:cubicBezTo>
                      <a:cubicBezTo>
                        <a:pt x="501041" y="455112"/>
                        <a:pt x="490603" y="549057"/>
                        <a:pt x="475989" y="613775"/>
                      </a:cubicBezTo>
                      <a:cubicBezTo>
                        <a:pt x="461375" y="678493"/>
                        <a:pt x="459288" y="741123"/>
                        <a:pt x="438411" y="776613"/>
                      </a:cubicBezTo>
                      <a:cubicBezTo>
                        <a:pt x="417534" y="812103"/>
                        <a:pt x="392482" y="818366"/>
                        <a:pt x="350728" y="826717"/>
                      </a:cubicBezTo>
                      <a:cubicBezTo>
                        <a:pt x="308974" y="835068"/>
                        <a:pt x="240082" y="828805"/>
                        <a:pt x="187890" y="826717"/>
                      </a:cubicBezTo>
                      <a:cubicBezTo>
                        <a:pt x="135698" y="824629"/>
                        <a:pt x="68893" y="816279"/>
                        <a:pt x="37578" y="814191"/>
                      </a:cubicBezTo>
                      <a:cubicBezTo>
                        <a:pt x="6263" y="812103"/>
                        <a:pt x="3131" y="813147"/>
                        <a:pt x="0" y="814191"/>
                      </a:cubicBezTo>
                    </a:path>
                  </a:pathLst>
                </a:cu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A1F68D-12AC-5749-B897-6294652C7964}"/>
                </a:ext>
              </a:extLst>
            </p:cNvPr>
            <p:cNvSpPr/>
            <p:nvPr/>
          </p:nvSpPr>
          <p:spPr>
            <a:xfrm>
              <a:off x="303978" y="3081964"/>
              <a:ext cx="2655604" cy="2188649"/>
            </a:xfrm>
            <a:custGeom>
              <a:avLst/>
              <a:gdLst>
                <a:gd name="connsiteX0" fmla="*/ 163107 w 2655604"/>
                <a:gd name="connsiteY0" fmla="*/ 57873 h 2188649"/>
                <a:gd name="connsiteX1" fmla="*/ 82085 w 2655604"/>
                <a:gd name="connsiteY1" fmla="*/ 0 h 2188649"/>
                <a:gd name="connsiteX2" fmla="*/ 1062 w 2655604"/>
                <a:gd name="connsiteY2" fmla="*/ 57873 h 2188649"/>
                <a:gd name="connsiteX3" fmla="*/ 35786 w 2655604"/>
                <a:gd name="connsiteY3" fmla="*/ 208344 h 2188649"/>
                <a:gd name="connsiteX4" fmla="*/ 35786 w 2655604"/>
                <a:gd name="connsiteY4" fmla="*/ 405113 h 2188649"/>
                <a:gd name="connsiteX5" fmla="*/ 383026 w 2655604"/>
                <a:gd name="connsiteY5" fmla="*/ 1527858 h 2188649"/>
                <a:gd name="connsiteX6" fmla="*/ 707117 w 2655604"/>
                <a:gd name="connsiteY6" fmla="*/ 1944546 h 2188649"/>
                <a:gd name="connsiteX7" fmla="*/ 1679391 w 2655604"/>
                <a:gd name="connsiteY7" fmla="*/ 2118167 h 2188649"/>
                <a:gd name="connsiteX8" fmla="*/ 2443320 w 2655604"/>
                <a:gd name="connsiteY8" fmla="*/ 2187615 h 2188649"/>
                <a:gd name="connsiteX9" fmla="*/ 2640090 w 2655604"/>
                <a:gd name="connsiteY9" fmla="*/ 2071868 h 2188649"/>
                <a:gd name="connsiteX10" fmla="*/ 2628515 w 2655604"/>
                <a:gd name="connsiteY10" fmla="*/ 2071868 h 2188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5604" h="2188649">
                  <a:moveTo>
                    <a:pt x="163107" y="57873"/>
                  </a:moveTo>
                  <a:cubicBezTo>
                    <a:pt x="136099" y="28936"/>
                    <a:pt x="109092" y="0"/>
                    <a:pt x="82085" y="0"/>
                  </a:cubicBezTo>
                  <a:cubicBezTo>
                    <a:pt x="55078" y="0"/>
                    <a:pt x="8778" y="23149"/>
                    <a:pt x="1062" y="57873"/>
                  </a:cubicBezTo>
                  <a:cubicBezTo>
                    <a:pt x="-6654" y="92597"/>
                    <a:pt x="29999" y="150471"/>
                    <a:pt x="35786" y="208344"/>
                  </a:cubicBezTo>
                  <a:cubicBezTo>
                    <a:pt x="41573" y="266217"/>
                    <a:pt x="-22087" y="185194"/>
                    <a:pt x="35786" y="405113"/>
                  </a:cubicBezTo>
                  <a:cubicBezTo>
                    <a:pt x="93659" y="625032"/>
                    <a:pt x="271138" y="1271286"/>
                    <a:pt x="383026" y="1527858"/>
                  </a:cubicBezTo>
                  <a:cubicBezTo>
                    <a:pt x="494915" y="1784430"/>
                    <a:pt x="491056" y="1846161"/>
                    <a:pt x="707117" y="1944546"/>
                  </a:cubicBezTo>
                  <a:cubicBezTo>
                    <a:pt x="923178" y="2042931"/>
                    <a:pt x="1390024" y="2077655"/>
                    <a:pt x="1679391" y="2118167"/>
                  </a:cubicBezTo>
                  <a:cubicBezTo>
                    <a:pt x="1968758" y="2158679"/>
                    <a:pt x="2283204" y="2195331"/>
                    <a:pt x="2443320" y="2187615"/>
                  </a:cubicBezTo>
                  <a:cubicBezTo>
                    <a:pt x="2603436" y="2179899"/>
                    <a:pt x="2640090" y="2071868"/>
                    <a:pt x="2640090" y="2071868"/>
                  </a:cubicBezTo>
                  <a:cubicBezTo>
                    <a:pt x="2670956" y="2052577"/>
                    <a:pt x="2649735" y="2062222"/>
                    <a:pt x="2628515" y="2071868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A982A53-E44E-3B4B-B95B-D2D73C1B3DE5}"/>
                </a:ext>
              </a:extLst>
            </p:cNvPr>
            <p:cNvSpPr/>
            <p:nvPr/>
          </p:nvSpPr>
          <p:spPr>
            <a:xfrm>
              <a:off x="1322831" y="1829728"/>
              <a:ext cx="2071869" cy="1195218"/>
            </a:xfrm>
            <a:custGeom>
              <a:avLst/>
              <a:gdLst>
                <a:gd name="connsiteX0" fmla="*/ 0 w 2071869"/>
                <a:gd name="connsiteY0" fmla="*/ 1195218 h 1195218"/>
                <a:gd name="connsiteX1" fmla="*/ 162046 w 2071869"/>
                <a:gd name="connsiteY1" fmla="*/ 361841 h 1195218"/>
                <a:gd name="connsiteX2" fmla="*/ 312517 w 2071869"/>
                <a:gd name="connsiteY2" fmla="*/ 199796 h 1195218"/>
                <a:gd name="connsiteX3" fmla="*/ 578734 w 2071869"/>
                <a:gd name="connsiteY3" fmla="*/ 26175 h 1195218"/>
                <a:gd name="connsiteX4" fmla="*/ 1122745 w 2071869"/>
                <a:gd name="connsiteY4" fmla="*/ 3026 h 1195218"/>
                <a:gd name="connsiteX5" fmla="*/ 1990846 w 2071869"/>
                <a:gd name="connsiteY5" fmla="*/ 49325 h 1195218"/>
                <a:gd name="connsiteX6" fmla="*/ 1967697 w 2071869"/>
                <a:gd name="connsiteY6" fmla="*/ 118773 h 1195218"/>
                <a:gd name="connsiteX7" fmla="*/ 2037145 w 2071869"/>
                <a:gd name="connsiteY7" fmla="*/ 280818 h 1195218"/>
                <a:gd name="connsiteX8" fmla="*/ 2071869 w 2071869"/>
                <a:gd name="connsiteY8" fmla="*/ 408140 h 1195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71869" h="1195218">
                  <a:moveTo>
                    <a:pt x="0" y="1195218"/>
                  </a:moveTo>
                  <a:cubicBezTo>
                    <a:pt x="54980" y="861481"/>
                    <a:pt x="109960" y="527745"/>
                    <a:pt x="162046" y="361841"/>
                  </a:cubicBezTo>
                  <a:cubicBezTo>
                    <a:pt x="214132" y="195937"/>
                    <a:pt x="243069" y="255740"/>
                    <a:pt x="312517" y="199796"/>
                  </a:cubicBezTo>
                  <a:cubicBezTo>
                    <a:pt x="381965" y="143852"/>
                    <a:pt x="443696" y="58970"/>
                    <a:pt x="578734" y="26175"/>
                  </a:cubicBezTo>
                  <a:cubicBezTo>
                    <a:pt x="713772" y="-6620"/>
                    <a:pt x="887393" y="-832"/>
                    <a:pt x="1122745" y="3026"/>
                  </a:cubicBezTo>
                  <a:cubicBezTo>
                    <a:pt x="1358097" y="6884"/>
                    <a:pt x="1850021" y="30034"/>
                    <a:pt x="1990846" y="49325"/>
                  </a:cubicBezTo>
                  <a:cubicBezTo>
                    <a:pt x="2131671" y="68616"/>
                    <a:pt x="1959981" y="80191"/>
                    <a:pt x="1967697" y="118773"/>
                  </a:cubicBezTo>
                  <a:cubicBezTo>
                    <a:pt x="1975413" y="157355"/>
                    <a:pt x="2019783" y="232590"/>
                    <a:pt x="2037145" y="280818"/>
                  </a:cubicBezTo>
                  <a:cubicBezTo>
                    <a:pt x="2054507" y="329046"/>
                    <a:pt x="2063188" y="368593"/>
                    <a:pt x="2071869" y="40814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E9C7E7C-F52F-F648-9DEB-FA62AD5A00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0154" y="5145537"/>
              <a:ext cx="429036" cy="8193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483758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How do you change the resistance? Configure in series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771C61-486F-3F49-B16B-4880AFCB8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FB07D98-41D8-D14C-94CB-465155AC7423}"/>
              </a:ext>
            </a:extLst>
          </p:cNvPr>
          <p:cNvGrpSpPr/>
          <p:nvPr/>
        </p:nvGrpSpPr>
        <p:grpSpPr>
          <a:xfrm>
            <a:off x="5539399" y="2636725"/>
            <a:ext cx="6733905" cy="4073115"/>
            <a:chOff x="5250641" y="735735"/>
            <a:chExt cx="6733905" cy="4073115"/>
          </a:xfrm>
        </p:grpSpPr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007D3D34-3AF8-E941-87E2-20B9F54223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09" t="53479" r="39778" b="23889"/>
            <a:stretch/>
          </p:blipFill>
          <p:spPr bwMode="auto">
            <a:xfrm>
              <a:off x="5787189" y="2823639"/>
              <a:ext cx="3354854" cy="1985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8312B0FF-DED5-E448-8DEB-D07E9529F03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8" t="6589" r="66409" b="62560"/>
            <a:stretch/>
          </p:blipFill>
          <p:spPr bwMode="auto">
            <a:xfrm>
              <a:off x="5250641" y="735735"/>
              <a:ext cx="2986269" cy="21157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7C8236F-2EAD-5346-A290-3A1C777613EE}"/>
                </a:ext>
              </a:extLst>
            </p:cNvPr>
            <p:cNvSpPr txBox="1"/>
            <p:nvPr/>
          </p:nvSpPr>
          <p:spPr>
            <a:xfrm>
              <a:off x="9223348" y="2914693"/>
              <a:ext cx="276119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3x the original resistance</a:t>
              </a:r>
            </a:p>
          </p:txBody>
        </p:sp>
      </p:grpSp>
      <p:sp>
        <p:nvSpPr>
          <p:cNvPr id="12" name="Right Arrow 11">
            <a:extLst>
              <a:ext uri="{FF2B5EF4-FFF2-40B4-BE49-F238E27FC236}">
                <a16:creationId xmlns:a16="http://schemas.microsoft.com/office/drawing/2014/main" id="{E8602977-74DC-D641-B9EC-EE3FCE11813B}"/>
              </a:ext>
            </a:extLst>
          </p:cNvPr>
          <p:cNvSpPr/>
          <p:nvPr/>
        </p:nvSpPr>
        <p:spPr>
          <a:xfrm rot="20814461">
            <a:off x="7279105" y="4403556"/>
            <a:ext cx="493295" cy="360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326F931-143D-2C44-8FF8-9E34D67B3F03}"/>
              </a:ext>
            </a:extLst>
          </p:cNvPr>
          <p:cNvSpPr/>
          <p:nvPr/>
        </p:nvSpPr>
        <p:spPr>
          <a:xfrm rot="15092755">
            <a:off x="7002455" y="3208456"/>
            <a:ext cx="493295" cy="360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01477E-4476-434B-854D-AF77CBD318EC}"/>
              </a:ext>
            </a:extLst>
          </p:cNvPr>
          <p:cNvSpPr txBox="1"/>
          <p:nvPr/>
        </p:nvSpPr>
        <p:spPr>
          <a:xfrm>
            <a:off x="6289695" y="569197"/>
            <a:ext cx="4815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Assuming the same V, what’s the difference in current?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FF13410-0D64-374E-BE05-338CBFD7613A}"/>
              </a:ext>
            </a:extLst>
          </p:cNvPr>
          <p:cNvSpPr/>
          <p:nvPr/>
        </p:nvSpPr>
        <p:spPr>
          <a:xfrm>
            <a:off x="2183730" y="542611"/>
            <a:ext cx="2159669" cy="2303266"/>
          </a:xfrm>
          <a:prstGeom prst="ellipse">
            <a:avLst/>
          </a:prstGeom>
          <a:solidFill>
            <a:srgbClr val="FF00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CCF80F2-E09D-904F-8C99-B75F1D3C30E7}"/>
                  </a:ext>
                </a:extLst>
              </p:cNvPr>
              <p:cNvSpPr txBox="1"/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Ohm’s Law: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𝑰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num>
                      <m:den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𝑹</m:t>
                        </m:r>
                      </m:den>
                    </m:f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CCF80F2-E09D-904F-8C99-B75F1D3C3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blipFill>
                <a:blip r:embed="rId4"/>
                <a:stretch>
                  <a:fillRect l="-2564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Oval 19">
            <a:extLst>
              <a:ext uri="{FF2B5EF4-FFF2-40B4-BE49-F238E27FC236}">
                <a16:creationId xmlns:a16="http://schemas.microsoft.com/office/drawing/2014/main" id="{90BA3179-4F2D-E149-9FAD-9241B61B5C42}"/>
              </a:ext>
            </a:extLst>
          </p:cNvPr>
          <p:cNvSpPr/>
          <p:nvPr/>
        </p:nvSpPr>
        <p:spPr>
          <a:xfrm>
            <a:off x="2167080" y="2599068"/>
            <a:ext cx="1359568" cy="1431758"/>
          </a:xfrm>
          <a:prstGeom prst="ellipse">
            <a:avLst/>
          </a:prstGeom>
          <a:solidFill>
            <a:srgbClr val="00B05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50BC01C-619F-E94E-874D-AED273F945F3}"/>
              </a:ext>
            </a:extLst>
          </p:cNvPr>
          <p:cNvSpPr/>
          <p:nvPr/>
        </p:nvSpPr>
        <p:spPr>
          <a:xfrm>
            <a:off x="9552966" y="3314947"/>
            <a:ext cx="21478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Original current</a:t>
            </a:r>
          </a:p>
        </p:txBody>
      </p:sp>
    </p:spTree>
    <p:extLst>
      <p:ext uri="{BB962C8B-B14F-4D97-AF65-F5344CB8AC3E}">
        <p14:creationId xmlns:p14="http://schemas.microsoft.com/office/powerpoint/2010/main" val="19930054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How do you change the resistance? Configure in series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771C61-486F-3F49-B16B-4880AFCB8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77" b="35158"/>
          <a:stretch/>
        </p:blipFill>
        <p:spPr>
          <a:xfrm>
            <a:off x="154329" y="845760"/>
            <a:ext cx="5818207" cy="350661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FB07D98-41D8-D14C-94CB-465155AC7423}"/>
              </a:ext>
            </a:extLst>
          </p:cNvPr>
          <p:cNvGrpSpPr/>
          <p:nvPr/>
        </p:nvGrpSpPr>
        <p:grpSpPr>
          <a:xfrm>
            <a:off x="5539399" y="2636725"/>
            <a:ext cx="6733905" cy="4073115"/>
            <a:chOff x="5250641" y="735735"/>
            <a:chExt cx="6733905" cy="4073115"/>
          </a:xfrm>
        </p:grpSpPr>
        <p:pic>
          <p:nvPicPr>
            <p:cNvPr id="17410" name="Picture 2">
              <a:extLst>
                <a:ext uri="{FF2B5EF4-FFF2-40B4-BE49-F238E27FC236}">
                  <a16:creationId xmlns:a16="http://schemas.microsoft.com/office/drawing/2014/main" id="{007D3D34-3AF8-E941-87E2-20B9F54223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09" t="53479" r="39778" b="23889"/>
            <a:stretch/>
          </p:blipFill>
          <p:spPr bwMode="auto">
            <a:xfrm>
              <a:off x="5787189" y="2823639"/>
              <a:ext cx="3354854" cy="1985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8312B0FF-DED5-E448-8DEB-D07E9529F03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98" t="6589" r="66409" b="62560"/>
            <a:stretch/>
          </p:blipFill>
          <p:spPr bwMode="auto">
            <a:xfrm>
              <a:off x="5250641" y="735735"/>
              <a:ext cx="2986269" cy="21157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7C8236F-2EAD-5346-A290-3A1C777613EE}"/>
                </a:ext>
              </a:extLst>
            </p:cNvPr>
            <p:cNvSpPr txBox="1"/>
            <p:nvPr/>
          </p:nvSpPr>
          <p:spPr>
            <a:xfrm>
              <a:off x="9223348" y="2914693"/>
              <a:ext cx="276119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1/3 the original current</a:t>
              </a:r>
            </a:p>
          </p:txBody>
        </p:sp>
      </p:grpSp>
      <p:sp>
        <p:nvSpPr>
          <p:cNvPr id="12" name="Right Arrow 11">
            <a:extLst>
              <a:ext uri="{FF2B5EF4-FFF2-40B4-BE49-F238E27FC236}">
                <a16:creationId xmlns:a16="http://schemas.microsoft.com/office/drawing/2014/main" id="{E8602977-74DC-D641-B9EC-EE3FCE11813B}"/>
              </a:ext>
            </a:extLst>
          </p:cNvPr>
          <p:cNvSpPr/>
          <p:nvPr/>
        </p:nvSpPr>
        <p:spPr>
          <a:xfrm rot="20814461">
            <a:off x="7279105" y="4403556"/>
            <a:ext cx="493295" cy="360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326F931-143D-2C44-8FF8-9E34D67B3F03}"/>
              </a:ext>
            </a:extLst>
          </p:cNvPr>
          <p:cNvSpPr/>
          <p:nvPr/>
        </p:nvSpPr>
        <p:spPr>
          <a:xfrm rot="15092755">
            <a:off x="7002455" y="3208456"/>
            <a:ext cx="493295" cy="3609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3198C005-A40A-9943-AAEE-093051266C69}"/>
              </a:ext>
            </a:extLst>
          </p:cNvPr>
          <p:cNvSpPr/>
          <p:nvPr/>
        </p:nvSpPr>
        <p:spPr>
          <a:xfrm rot="13158840">
            <a:off x="7281691" y="4888619"/>
            <a:ext cx="265403" cy="3882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D6A4E05E-2B59-BC41-866F-32F435DD2622}"/>
              </a:ext>
            </a:extLst>
          </p:cNvPr>
          <p:cNvSpPr/>
          <p:nvPr/>
        </p:nvSpPr>
        <p:spPr>
          <a:xfrm>
            <a:off x="7337593" y="6376504"/>
            <a:ext cx="265403" cy="3882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01477E-4476-434B-854D-AF77CBD318EC}"/>
              </a:ext>
            </a:extLst>
          </p:cNvPr>
          <p:cNvSpPr txBox="1"/>
          <p:nvPr/>
        </p:nvSpPr>
        <p:spPr>
          <a:xfrm>
            <a:off x="6289695" y="569197"/>
            <a:ext cx="4815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Assuming the same V, what’s the difference in current?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FF13410-0D64-374E-BE05-338CBFD7613A}"/>
              </a:ext>
            </a:extLst>
          </p:cNvPr>
          <p:cNvSpPr/>
          <p:nvPr/>
        </p:nvSpPr>
        <p:spPr>
          <a:xfrm>
            <a:off x="2183730" y="542611"/>
            <a:ext cx="2159669" cy="2303266"/>
          </a:xfrm>
          <a:prstGeom prst="ellipse">
            <a:avLst/>
          </a:prstGeom>
          <a:solidFill>
            <a:srgbClr val="FF000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CCF80F2-E09D-904F-8C99-B75F1D3C30E7}"/>
                  </a:ext>
                </a:extLst>
              </p:cNvPr>
              <p:cNvSpPr txBox="1"/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Ohm’s Law: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𝑰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num>
                      <m:den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𝑹</m:t>
                        </m:r>
                      </m:den>
                    </m:f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CCF80F2-E09D-904F-8C99-B75F1D3C3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0673" y="4655525"/>
                <a:ext cx="3958541" cy="622286"/>
              </a:xfrm>
              <a:prstGeom prst="rect">
                <a:avLst/>
              </a:prstGeom>
              <a:blipFill>
                <a:blip r:embed="rId4"/>
                <a:stretch>
                  <a:fillRect l="-2564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Oval 19">
            <a:extLst>
              <a:ext uri="{FF2B5EF4-FFF2-40B4-BE49-F238E27FC236}">
                <a16:creationId xmlns:a16="http://schemas.microsoft.com/office/drawing/2014/main" id="{90BA3179-4F2D-E149-9FAD-9241B61B5C42}"/>
              </a:ext>
            </a:extLst>
          </p:cNvPr>
          <p:cNvSpPr/>
          <p:nvPr/>
        </p:nvSpPr>
        <p:spPr>
          <a:xfrm>
            <a:off x="2167080" y="2599068"/>
            <a:ext cx="1359568" cy="1431758"/>
          </a:xfrm>
          <a:prstGeom prst="ellipse">
            <a:avLst/>
          </a:prstGeom>
          <a:solidFill>
            <a:srgbClr val="00B050">
              <a:alpha val="5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F64B97-A3BF-DF40-BC49-C7E09251F3CA}"/>
              </a:ext>
            </a:extLst>
          </p:cNvPr>
          <p:cNvSpPr/>
          <p:nvPr/>
        </p:nvSpPr>
        <p:spPr>
          <a:xfrm>
            <a:off x="9552966" y="3314947"/>
            <a:ext cx="21478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Original current</a:t>
            </a:r>
          </a:p>
        </p:txBody>
      </p:sp>
    </p:spTree>
    <p:extLst>
      <p:ext uri="{BB962C8B-B14F-4D97-AF65-F5344CB8AC3E}">
        <p14:creationId xmlns:p14="http://schemas.microsoft.com/office/powerpoint/2010/main" val="558987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Which is the anode and which is the cathode in </a:t>
            </a:r>
            <a:r>
              <a:rPr lang="en-US" sz="3000" b="1" dirty="0" err="1">
                <a:latin typeface="+mn-lt"/>
              </a:rPr>
              <a:t>Daniell’s</a:t>
            </a:r>
            <a:r>
              <a:rPr lang="en-US" sz="3000" b="1" dirty="0">
                <a:latin typeface="+mn-lt"/>
              </a:rPr>
              <a:t> cell?</a:t>
            </a:r>
            <a:endParaRPr lang="en-US" sz="3000" i="1" dirty="0">
              <a:latin typeface="+mn-lt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A922CFF-628D-444B-AC30-B4890F0F7089}"/>
              </a:ext>
            </a:extLst>
          </p:cNvPr>
          <p:cNvGrpSpPr>
            <a:grpSpLocks noChangeAspect="1"/>
          </p:cNvGrpSpPr>
          <p:nvPr/>
        </p:nvGrpSpPr>
        <p:grpSpPr>
          <a:xfrm>
            <a:off x="2712018" y="1028817"/>
            <a:ext cx="5310140" cy="4800366"/>
            <a:chOff x="6667017" y="1149592"/>
            <a:chExt cx="4154469" cy="375564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2E3E76C-5D56-9E4D-8712-636EC3CC07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7017" y="1149592"/>
              <a:ext cx="4154469" cy="3755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1CA51F0-015D-FA40-9BD0-F5BAEB8AB1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9448" y="2132502"/>
              <a:ext cx="0" cy="32280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A398630-C807-5C4E-B404-D4A6C109492E}"/>
                </a:ext>
              </a:extLst>
            </p:cNvPr>
            <p:cNvCxnSpPr>
              <a:cxnSpLocks/>
            </p:cNvCxnSpPr>
            <p:nvPr/>
          </p:nvCxnSpPr>
          <p:spPr>
            <a:xfrm>
              <a:off x="9896315" y="1983599"/>
              <a:ext cx="0" cy="39068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7966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Which is the anode and which is the cathode in </a:t>
            </a:r>
            <a:r>
              <a:rPr lang="en-US" sz="3000" b="1" dirty="0" err="1">
                <a:latin typeface="+mn-lt"/>
              </a:rPr>
              <a:t>Daniell’s</a:t>
            </a:r>
            <a:r>
              <a:rPr lang="en-US" sz="3000" b="1" dirty="0">
                <a:latin typeface="+mn-lt"/>
              </a:rPr>
              <a:t> cell?</a:t>
            </a:r>
            <a:endParaRPr lang="en-US" sz="3000" i="1" dirty="0">
              <a:latin typeface="+mn-lt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A922CFF-628D-444B-AC30-B4890F0F7089}"/>
              </a:ext>
            </a:extLst>
          </p:cNvPr>
          <p:cNvGrpSpPr>
            <a:grpSpLocks noChangeAspect="1"/>
          </p:cNvGrpSpPr>
          <p:nvPr/>
        </p:nvGrpSpPr>
        <p:grpSpPr>
          <a:xfrm>
            <a:off x="2712018" y="1028817"/>
            <a:ext cx="5310140" cy="4800366"/>
            <a:chOff x="6667017" y="1149592"/>
            <a:chExt cx="4154469" cy="375564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2E3E76C-5D56-9E4D-8712-636EC3CC07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7017" y="1149592"/>
              <a:ext cx="4154469" cy="3755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1CA51F0-015D-FA40-9BD0-F5BAEB8AB1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9448" y="2132502"/>
              <a:ext cx="0" cy="32280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A398630-C807-5C4E-B404-D4A6C109492E}"/>
                </a:ext>
              </a:extLst>
            </p:cNvPr>
            <p:cNvCxnSpPr>
              <a:cxnSpLocks/>
            </p:cNvCxnSpPr>
            <p:nvPr/>
          </p:nvCxnSpPr>
          <p:spPr>
            <a:xfrm>
              <a:off x="9896315" y="1983599"/>
              <a:ext cx="0" cy="39068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C4AFBFE-C2AF-9B4D-A233-C27B1C44A81D}"/>
              </a:ext>
            </a:extLst>
          </p:cNvPr>
          <p:cNvGrpSpPr/>
          <p:nvPr/>
        </p:nvGrpSpPr>
        <p:grpSpPr>
          <a:xfrm>
            <a:off x="1271382" y="2854486"/>
            <a:ext cx="1440635" cy="2967577"/>
            <a:chOff x="1271382" y="2854486"/>
            <a:chExt cx="1440635" cy="296757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786E172-4952-EA40-A973-A47A68499C98}"/>
                </a:ext>
              </a:extLst>
            </p:cNvPr>
            <p:cNvSpPr/>
            <p:nvPr/>
          </p:nvSpPr>
          <p:spPr>
            <a:xfrm>
              <a:off x="1271382" y="3936713"/>
              <a:ext cx="105670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anode</a:t>
              </a:r>
              <a:r>
                <a:rPr lang="en-US" sz="2400" dirty="0"/>
                <a:t> </a:t>
              </a:r>
            </a:p>
          </p:txBody>
        </p:sp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8C661355-5B60-C045-8969-5B98AA5315AC}"/>
                </a:ext>
              </a:extLst>
            </p:cNvPr>
            <p:cNvSpPr/>
            <p:nvPr/>
          </p:nvSpPr>
          <p:spPr>
            <a:xfrm flipH="1">
              <a:off x="2374840" y="2854486"/>
              <a:ext cx="337177" cy="2967577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09832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Which is the anode and which is the cathode in </a:t>
            </a:r>
            <a:r>
              <a:rPr lang="en-US" sz="3000" b="1" dirty="0" err="1">
                <a:latin typeface="+mn-lt"/>
              </a:rPr>
              <a:t>Daniell’s</a:t>
            </a:r>
            <a:r>
              <a:rPr lang="en-US" sz="3000" b="1" dirty="0">
                <a:latin typeface="+mn-lt"/>
              </a:rPr>
              <a:t> cell?</a:t>
            </a:r>
            <a:endParaRPr lang="en-US" sz="3000" i="1" dirty="0">
              <a:latin typeface="+mn-lt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A922CFF-628D-444B-AC30-B4890F0F7089}"/>
              </a:ext>
            </a:extLst>
          </p:cNvPr>
          <p:cNvGrpSpPr>
            <a:grpSpLocks noChangeAspect="1"/>
          </p:cNvGrpSpPr>
          <p:nvPr/>
        </p:nvGrpSpPr>
        <p:grpSpPr>
          <a:xfrm>
            <a:off x="2712018" y="1028817"/>
            <a:ext cx="5310140" cy="4800366"/>
            <a:chOff x="6667017" y="1149592"/>
            <a:chExt cx="4154469" cy="375564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2E3E76C-5D56-9E4D-8712-636EC3CC07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7017" y="1149592"/>
              <a:ext cx="4154469" cy="3755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1CA51F0-015D-FA40-9BD0-F5BAEB8AB1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9448" y="2132502"/>
              <a:ext cx="0" cy="32280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A398630-C807-5C4E-B404-D4A6C109492E}"/>
                </a:ext>
              </a:extLst>
            </p:cNvPr>
            <p:cNvCxnSpPr>
              <a:cxnSpLocks/>
            </p:cNvCxnSpPr>
            <p:nvPr/>
          </p:nvCxnSpPr>
          <p:spPr>
            <a:xfrm>
              <a:off x="9896315" y="1983599"/>
              <a:ext cx="0" cy="39068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533AF42-81E0-5643-95AA-645C1516D5A1}"/>
              </a:ext>
            </a:extLst>
          </p:cNvPr>
          <p:cNvGrpSpPr/>
          <p:nvPr/>
        </p:nvGrpSpPr>
        <p:grpSpPr>
          <a:xfrm>
            <a:off x="7847635" y="2835797"/>
            <a:ext cx="1783022" cy="2858947"/>
            <a:chOff x="7847635" y="2835797"/>
            <a:chExt cx="1783022" cy="285894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786E172-4952-EA40-A973-A47A68499C98}"/>
                </a:ext>
              </a:extLst>
            </p:cNvPr>
            <p:cNvSpPr/>
            <p:nvPr/>
          </p:nvSpPr>
          <p:spPr>
            <a:xfrm>
              <a:off x="8342997" y="4034437"/>
              <a:ext cx="128766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cathode</a:t>
              </a:r>
              <a:r>
                <a:rPr lang="en-US" sz="2400" dirty="0"/>
                <a:t> </a:t>
              </a:r>
            </a:p>
          </p:txBody>
        </p:sp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8C661355-5B60-C045-8969-5B98AA5315AC}"/>
                </a:ext>
              </a:extLst>
            </p:cNvPr>
            <p:cNvSpPr/>
            <p:nvPr/>
          </p:nvSpPr>
          <p:spPr>
            <a:xfrm>
              <a:off x="7847635" y="2835797"/>
              <a:ext cx="335666" cy="2858947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7C09EE2-F9B4-8045-85D3-101AB19D8D63}"/>
              </a:ext>
            </a:extLst>
          </p:cNvPr>
          <p:cNvGrpSpPr/>
          <p:nvPr/>
        </p:nvGrpSpPr>
        <p:grpSpPr>
          <a:xfrm>
            <a:off x="1271382" y="2854486"/>
            <a:ext cx="1440635" cy="2967577"/>
            <a:chOff x="1271382" y="2854486"/>
            <a:chExt cx="1440635" cy="296757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F6FEF4B-7020-B846-8EC5-1A715B5FE792}"/>
                </a:ext>
              </a:extLst>
            </p:cNvPr>
            <p:cNvSpPr/>
            <p:nvPr/>
          </p:nvSpPr>
          <p:spPr>
            <a:xfrm>
              <a:off x="1271382" y="3936713"/>
              <a:ext cx="105670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anode</a:t>
              </a:r>
              <a:r>
                <a:rPr lang="en-US" sz="2400" dirty="0"/>
                <a:t> </a:t>
              </a:r>
            </a:p>
          </p:txBody>
        </p: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E166DACF-4FCB-AB4B-AE63-609B8B6CC6D0}"/>
                </a:ext>
              </a:extLst>
            </p:cNvPr>
            <p:cNvSpPr/>
            <p:nvPr/>
          </p:nvSpPr>
          <p:spPr>
            <a:xfrm flipH="1">
              <a:off x="2374840" y="2854486"/>
              <a:ext cx="337177" cy="2967577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69939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DC303894-34F5-134E-8B01-FFCABF6B500D}"/>
              </a:ext>
            </a:extLst>
          </p:cNvPr>
          <p:cNvGrpSpPr/>
          <p:nvPr/>
        </p:nvGrpSpPr>
        <p:grpSpPr>
          <a:xfrm>
            <a:off x="1271382" y="5746534"/>
            <a:ext cx="10920618" cy="1098454"/>
            <a:chOff x="1421853" y="1036911"/>
            <a:chExt cx="10920618" cy="109845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765F224-A5C6-2744-8911-8632C97D5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21853" y="1036911"/>
              <a:ext cx="5913106" cy="109845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F42EB5-8742-8749-A1B8-97F831AE4690}"/>
                </a:ext>
              </a:extLst>
            </p:cNvPr>
            <p:cNvSpPr txBox="1"/>
            <p:nvPr/>
          </p:nvSpPr>
          <p:spPr>
            <a:xfrm>
              <a:off x="7619805" y="1096073"/>
              <a:ext cx="3986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Zinc releases (loses) electrons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C1CF5FF-A807-8D43-ADE2-02655B458920}"/>
                </a:ext>
              </a:extLst>
            </p:cNvPr>
            <p:cNvSpPr txBox="1"/>
            <p:nvPr/>
          </p:nvSpPr>
          <p:spPr>
            <a:xfrm>
              <a:off x="7619805" y="1611223"/>
              <a:ext cx="47226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Copper consumes (gains) electrons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Different chemical reactions (“half-reactions”) occur at anode &amp; cathode</a:t>
            </a:r>
            <a:endParaRPr lang="en-US" sz="3000" i="1" dirty="0">
              <a:latin typeface="+mn-lt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A922CFF-628D-444B-AC30-B4890F0F7089}"/>
              </a:ext>
            </a:extLst>
          </p:cNvPr>
          <p:cNvGrpSpPr>
            <a:grpSpLocks noChangeAspect="1"/>
          </p:cNvGrpSpPr>
          <p:nvPr/>
        </p:nvGrpSpPr>
        <p:grpSpPr>
          <a:xfrm>
            <a:off x="2712018" y="1028817"/>
            <a:ext cx="5310140" cy="4800366"/>
            <a:chOff x="6667017" y="1149592"/>
            <a:chExt cx="4154469" cy="375564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2E3E76C-5D56-9E4D-8712-636EC3CC07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7017" y="1149592"/>
              <a:ext cx="4154469" cy="3755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1CA51F0-015D-FA40-9BD0-F5BAEB8AB1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9448" y="2132502"/>
              <a:ext cx="0" cy="32280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A398630-C807-5C4E-B404-D4A6C109492E}"/>
                </a:ext>
              </a:extLst>
            </p:cNvPr>
            <p:cNvCxnSpPr>
              <a:cxnSpLocks/>
            </p:cNvCxnSpPr>
            <p:nvPr/>
          </p:nvCxnSpPr>
          <p:spPr>
            <a:xfrm>
              <a:off x="9896315" y="1983599"/>
              <a:ext cx="0" cy="39068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533AF42-81E0-5643-95AA-645C1516D5A1}"/>
              </a:ext>
            </a:extLst>
          </p:cNvPr>
          <p:cNvGrpSpPr/>
          <p:nvPr/>
        </p:nvGrpSpPr>
        <p:grpSpPr>
          <a:xfrm>
            <a:off x="7847635" y="2835797"/>
            <a:ext cx="1783022" cy="2858947"/>
            <a:chOff x="7847635" y="2835797"/>
            <a:chExt cx="1783022" cy="285894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786E172-4952-EA40-A973-A47A68499C98}"/>
                </a:ext>
              </a:extLst>
            </p:cNvPr>
            <p:cNvSpPr/>
            <p:nvPr/>
          </p:nvSpPr>
          <p:spPr>
            <a:xfrm>
              <a:off x="8342997" y="4034437"/>
              <a:ext cx="128766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cathode</a:t>
              </a:r>
              <a:r>
                <a:rPr lang="en-US" sz="2400" dirty="0"/>
                <a:t> </a:t>
              </a:r>
            </a:p>
          </p:txBody>
        </p:sp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8C661355-5B60-C045-8969-5B98AA5315AC}"/>
                </a:ext>
              </a:extLst>
            </p:cNvPr>
            <p:cNvSpPr/>
            <p:nvPr/>
          </p:nvSpPr>
          <p:spPr>
            <a:xfrm>
              <a:off x="7847635" y="2835797"/>
              <a:ext cx="335666" cy="2858947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7C09EE2-F9B4-8045-85D3-101AB19D8D63}"/>
              </a:ext>
            </a:extLst>
          </p:cNvPr>
          <p:cNvGrpSpPr/>
          <p:nvPr/>
        </p:nvGrpSpPr>
        <p:grpSpPr>
          <a:xfrm>
            <a:off x="1271382" y="2854486"/>
            <a:ext cx="1440635" cy="2967577"/>
            <a:chOff x="1271382" y="2854486"/>
            <a:chExt cx="1440635" cy="296757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F6FEF4B-7020-B846-8EC5-1A715B5FE792}"/>
                </a:ext>
              </a:extLst>
            </p:cNvPr>
            <p:cNvSpPr/>
            <p:nvPr/>
          </p:nvSpPr>
          <p:spPr>
            <a:xfrm>
              <a:off x="1271382" y="3936713"/>
              <a:ext cx="105670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anode</a:t>
              </a:r>
              <a:r>
                <a:rPr lang="en-US" sz="2400" dirty="0"/>
                <a:t> </a:t>
              </a:r>
            </a:p>
          </p:txBody>
        </p: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E166DACF-4FCB-AB4B-AE63-609B8B6CC6D0}"/>
                </a:ext>
              </a:extLst>
            </p:cNvPr>
            <p:cNvSpPr/>
            <p:nvPr/>
          </p:nvSpPr>
          <p:spPr>
            <a:xfrm flipH="1">
              <a:off x="2374840" y="2854486"/>
              <a:ext cx="337177" cy="2967577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7546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DC303894-34F5-134E-8B01-FFCABF6B500D}"/>
              </a:ext>
            </a:extLst>
          </p:cNvPr>
          <p:cNvGrpSpPr/>
          <p:nvPr/>
        </p:nvGrpSpPr>
        <p:grpSpPr>
          <a:xfrm>
            <a:off x="1271382" y="5746534"/>
            <a:ext cx="10920618" cy="1098454"/>
            <a:chOff x="1421853" y="1036911"/>
            <a:chExt cx="10920618" cy="109845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765F224-A5C6-2744-8911-8632C97D5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21853" y="1036911"/>
              <a:ext cx="5913106" cy="109845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1F42EB5-8742-8749-A1B8-97F831AE4690}"/>
                </a:ext>
              </a:extLst>
            </p:cNvPr>
            <p:cNvSpPr txBox="1"/>
            <p:nvPr/>
          </p:nvSpPr>
          <p:spPr>
            <a:xfrm>
              <a:off x="7619805" y="1096073"/>
              <a:ext cx="3986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Zinc releases (loses) electrons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C1CF5FF-A807-8D43-ADE2-02655B458920}"/>
                </a:ext>
              </a:extLst>
            </p:cNvPr>
            <p:cNvSpPr txBox="1"/>
            <p:nvPr/>
          </p:nvSpPr>
          <p:spPr>
            <a:xfrm>
              <a:off x="7619805" y="1611223"/>
              <a:ext cx="47226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Copper consumes (gains) electrons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noFill/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Different chemical reactions (“half-reactions”) occur at anode &amp; cathode</a:t>
            </a:r>
            <a:endParaRPr lang="en-US" sz="3000" i="1" dirty="0">
              <a:latin typeface="+mn-lt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A922CFF-628D-444B-AC30-B4890F0F7089}"/>
              </a:ext>
            </a:extLst>
          </p:cNvPr>
          <p:cNvGrpSpPr>
            <a:grpSpLocks noChangeAspect="1"/>
          </p:cNvGrpSpPr>
          <p:nvPr/>
        </p:nvGrpSpPr>
        <p:grpSpPr>
          <a:xfrm>
            <a:off x="2712018" y="1028817"/>
            <a:ext cx="5310140" cy="4800366"/>
            <a:chOff x="6667017" y="1149592"/>
            <a:chExt cx="4154469" cy="375564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2E3E76C-5D56-9E4D-8712-636EC3CC07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7017" y="1149592"/>
              <a:ext cx="4154469" cy="3755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1CA51F0-015D-FA40-9BD0-F5BAEB8AB1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9448" y="2132502"/>
              <a:ext cx="0" cy="32280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A398630-C807-5C4E-B404-D4A6C109492E}"/>
                </a:ext>
              </a:extLst>
            </p:cNvPr>
            <p:cNvCxnSpPr>
              <a:cxnSpLocks/>
            </p:cNvCxnSpPr>
            <p:nvPr/>
          </p:nvCxnSpPr>
          <p:spPr>
            <a:xfrm>
              <a:off x="9896315" y="1983599"/>
              <a:ext cx="0" cy="39068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533AF42-81E0-5643-95AA-645C1516D5A1}"/>
              </a:ext>
            </a:extLst>
          </p:cNvPr>
          <p:cNvGrpSpPr/>
          <p:nvPr/>
        </p:nvGrpSpPr>
        <p:grpSpPr>
          <a:xfrm>
            <a:off x="7847635" y="2835797"/>
            <a:ext cx="1783022" cy="2858947"/>
            <a:chOff x="7847635" y="2835797"/>
            <a:chExt cx="1783022" cy="285894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786E172-4952-EA40-A973-A47A68499C98}"/>
                </a:ext>
              </a:extLst>
            </p:cNvPr>
            <p:cNvSpPr/>
            <p:nvPr/>
          </p:nvSpPr>
          <p:spPr>
            <a:xfrm>
              <a:off x="8342997" y="4034437"/>
              <a:ext cx="128766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cathode</a:t>
              </a:r>
              <a:r>
                <a:rPr lang="en-US" sz="2400" dirty="0"/>
                <a:t> </a:t>
              </a:r>
            </a:p>
          </p:txBody>
        </p:sp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8C661355-5B60-C045-8969-5B98AA5315AC}"/>
                </a:ext>
              </a:extLst>
            </p:cNvPr>
            <p:cNvSpPr/>
            <p:nvPr/>
          </p:nvSpPr>
          <p:spPr>
            <a:xfrm>
              <a:off x="7847635" y="2835797"/>
              <a:ext cx="335666" cy="2858947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7C09EE2-F9B4-8045-85D3-101AB19D8D63}"/>
              </a:ext>
            </a:extLst>
          </p:cNvPr>
          <p:cNvGrpSpPr/>
          <p:nvPr/>
        </p:nvGrpSpPr>
        <p:grpSpPr>
          <a:xfrm>
            <a:off x="1271382" y="2854486"/>
            <a:ext cx="1440635" cy="2967577"/>
            <a:chOff x="1271382" y="2854486"/>
            <a:chExt cx="1440635" cy="296757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F6FEF4B-7020-B846-8EC5-1A715B5FE792}"/>
                </a:ext>
              </a:extLst>
            </p:cNvPr>
            <p:cNvSpPr/>
            <p:nvPr/>
          </p:nvSpPr>
          <p:spPr>
            <a:xfrm>
              <a:off x="1271382" y="3936713"/>
              <a:ext cx="105670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anode</a:t>
              </a:r>
              <a:r>
                <a:rPr lang="en-US" sz="2400" dirty="0"/>
                <a:t> </a:t>
              </a:r>
            </a:p>
          </p:txBody>
        </p: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E166DACF-4FCB-AB4B-AE63-609B8B6CC6D0}"/>
                </a:ext>
              </a:extLst>
            </p:cNvPr>
            <p:cNvSpPr/>
            <p:nvPr/>
          </p:nvSpPr>
          <p:spPr>
            <a:xfrm flipH="1">
              <a:off x="2374840" y="2854486"/>
              <a:ext cx="337177" cy="2967577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B1BABF9-5A5B-0E4A-BC27-14CEF599D8BF}"/>
              </a:ext>
            </a:extLst>
          </p:cNvPr>
          <p:cNvSpPr txBox="1"/>
          <p:nvPr/>
        </p:nvSpPr>
        <p:spPr>
          <a:xfrm>
            <a:off x="8646289" y="1122744"/>
            <a:ext cx="2974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“Leo says Ger”</a:t>
            </a:r>
          </a:p>
        </p:txBody>
      </p:sp>
    </p:spTree>
    <p:extLst>
      <p:ext uri="{BB962C8B-B14F-4D97-AF65-F5344CB8AC3E}">
        <p14:creationId xmlns:p14="http://schemas.microsoft.com/office/powerpoint/2010/main" val="1545305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3510</TotalTime>
  <Words>1391</Words>
  <Application>Microsoft Macintosh PowerPoint</Application>
  <PresentationFormat>Widescreen</PresentationFormat>
  <Paragraphs>273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Cambria Math</vt:lpstr>
      <vt:lpstr>Office Theme</vt:lpstr>
      <vt:lpstr>Electrochemistry = chemistry accompanied by the movement of electrons</vt:lpstr>
      <vt:lpstr>The word battery actually refers to multiple identical parts</vt:lpstr>
      <vt:lpstr>Electrical cells – which we’ll call Galvanic cells – have a long history</vt:lpstr>
      <vt:lpstr>All Galvanic cells have an anode and a cathode</vt:lpstr>
      <vt:lpstr>Which is the anode and which is the cathode in Daniell’s cell?</vt:lpstr>
      <vt:lpstr>Which is the anode and which is the cathode in Daniell’s cell?</vt:lpstr>
      <vt:lpstr>Which is the anode and which is the cathode in Daniell’s cell?</vt:lpstr>
      <vt:lpstr>Different chemical reactions (“half-reactions”) occur at anode &amp; cathode</vt:lpstr>
      <vt:lpstr>Different chemical reactions (“half-reactions”) occur at anode &amp; cathode</vt:lpstr>
      <vt:lpstr>There are lots of possible oxidation &amp; reduction half-reactions</vt:lpstr>
      <vt:lpstr>There are lots of possible oxidation &amp; reduction half-reactions</vt:lpstr>
      <vt:lpstr>There are lots of possible oxidation &amp; reduction half-reactions</vt:lpstr>
      <vt:lpstr>There are lots of possible oxidation &amp; reduction half-reactions</vt:lpstr>
      <vt:lpstr>There are lots of possible oxidation &amp; reduction half-reactions</vt:lpstr>
      <vt:lpstr>There are lots of possible oxidation &amp; reduction half-reactions</vt:lpstr>
      <vt:lpstr>Combining 1/2 reactions to form an overall balanced redox equation </vt:lpstr>
      <vt:lpstr>Combining 1/2 reactions to form an overall balanced redox equation </vt:lpstr>
      <vt:lpstr>Combining 1/2 reactions to form an overall balanced redox equation </vt:lpstr>
      <vt:lpstr>Overall balanced redox equations </vt:lpstr>
      <vt:lpstr>Overall balanced redox equations </vt:lpstr>
      <vt:lpstr>Overall balanced redox equations </vt:lpstr>
      <vt:lpstr>Overall balanced redox equations </vt:lpstr>
      <vt:lpstr>Overall balanced redox equations </vt:lpstr>
      <vt:lpstr>Overall balanced redox equations </vt:lpstr>
      <vt:lpstr>Overall balanced redox equations </vt:lpstr>
      <vt:lpstr>Overall balanced redox equations </vt:lpstr>
      <vt:lpstr>Overall balanced redox equations </vt:lpstr>
      <vt:lpstr>Overall balanced redox equations </vt:lpstr>
      <vt:lpstr>Overall balanced redox equations </vt:lpstr>
      <vt:lpstr>Overall balanced redox equations </vt:lpstr>
      <vt:lpstr>Electrical current</vt:lpstr>
      <vt:lpstr>Voltage</vt:lpstr>
      <vt:lpstr>Resistance</vt:lpstr>
      <vt:lpstr>Resistance</vt:lpstr>
      <vt:lpstr>How changing the voltage changes the current</vt:lpstr>
      <vt:lpstr>How changing the voltage changes the current</vt:lpstr>
      <vt:lpstr>How changing the resistance changes the current</vt:lpstr>
      <vt:lpstr>How changing the resistance changes the current</vt:lpstr>
      <vt:lpstr>How do you change the resistance? Configure in series</vt:lpstr>
      <vt:lpstr>How do you change the resistance? Configure in series</vt:lpstr>
      <vt:lpstr>How do you change the resistance? Configure in series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306</cp:revision>
  <cp:lastPrinted>2021-03-22T21:23:24Z</cp:lastPrinted>
  <dcterms:created xsi:type="dcterms:W3CDTF">2020-09-22T14:29:12Z</dcterms:created>
  <dcterms:modified xsi:type="dcterms:W3CDTF">2022-04-18T18:46:19Z</dcterms:modified>
</cp:coreProperties>
</file>

<file path=docProps/thumbnail.jpeg>
</file>